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669075" cy="9926625"/>
  <p:embeddedFontLst>
    <p:embeddedFont>
      <p:font typeface="Open Sans Light"/>
      <p:regular r:id="rId34"/>
      <p:bold r:id="rId35"/>
      <p:italic r:id="rId36"/>
      <p:boldItalic r:id="rId37"/>
    </p:embeddedFont>
    <p:embeddedFont>
      <p:font typeface="Open Sans"/>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Light-bold.fntdata"/><Relationship Id="rId12" Type="http://schemas.openxmlformats.org/officeDocument/2006/relationships/slide" Target="slides/slide7.xml"/><Relationship Id="rId34" Type="http://schemas.openxmlformats.org/officeDocument/2006/relationships/font" Target="fonts/OpenSansLight-regular.fntdata"/><Relationship Id="rId15" Type="http://schemas.openxmlformats.org/officeDocument/2006/relationships/slide" Target="slides/slide10.xml"/><Relationship Id="rId37" Type="http://schemas.openxmlformats.org/officeDocument/2006/relationships/font" Target="fonts/OpenSansLight-boldItalic.fntdata"/><Relationship Id="rId14" Type="http://schemas.openxmlformats.org/officeDocument/2006/relationships/slide" Target="slides/slide9.xml"/><Relationship Id="rId36" Type="http://schemas.openxmlformats.org/officeDocument/2006/relationships/font" Target="fonts/OpenSansLight-italic.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9938"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7607" y="0"/>
            <a:ext cx="2889938"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889938"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elinbonnier/u10hxb51x7634gu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Välkommen till workshop för personal på Bona Folkhögskola. </a:t>
            </a:r>
            <a:endParaRPr/>
          </a:p>
        </p:txBody>
      </p:sp>
      <p:sp>
        <p:nvSpPr>
          <p:cNvPr id="162" name="Google Shape;162;p1: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7f59ad657_0_17: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67f59ad657_0_17: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267f59ad657_0_17: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7f59ad657_0_23: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67f59ad657_0_23: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67f59ad657_0_23: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05" name="Google Shape;305;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306" name="Google Shape;306;p9: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308" name="Google Shape;308;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09" name="Google Shape;309;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18" name="Google Shape;318;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319" name="Google Shape;319;p10: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Vi kommer göra 3 övningar som tar oss från den egna berättelsen, vidare till globala målen för att slutligen landa i gemensamt förändringsarbete.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De övningar vi testar på är några av de övningar som vi testat I projektet under vårt första år. Som ni förstår har vi en mycket mer begränsad tid att ta oss igenom övningarna, så vi kommer att göra övningarna I minifomat idag.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Vi kommer att arbeta I breakoutrooms</a:t>
            </a:r>
            <a:endParaRPr/>
          </a:p>
          <a:p>
            <a:pPr indent="0" lvl="0" marL="0" rtl="0" algn="l">
              <a:spcBef>
                <a:spcPts val="0"/>
              </a:spcBef>
              <a:spcAft>
                <a:spcPts val="0"/>
              </a:spcAft>
              <a:buClr>
                <a:schemeClr val="dk1"/>
              </a:buClr>
              <a:buSzPts val="1200"/>
              <a:buFont typeface="Arial"/>
              <a:buNone/>
            </a:pPr>
            <a:r>
              <a:rPr lang="en-US"/>
              <a:t>Jag och elin kommer att ge instruktioner inför varje del och dela in er I grupper</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321" name="Google Shape;321;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22" name="Google Shape;322;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7d2f20734_0_14: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67d2f20734_0_14: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Övning 10 minuter (5 + 5) </a:t>
            </a:r>
            <a:endParaRPr/>
          </a:p>
        </p:txBody>
      </p:sp>
      <p:sp>
        <p:nvSpPr>
          <p:cNvPr id="333" name="Google Shape;333;g267d2f20734_0_14: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39" name="Google Shape;339;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340" name="Google Shape;340;p1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342900" rtl="0" algn="l">
              <a:spcBef>
                <a:spcPts val="0"/>
              </a:spcBef>
              <a:spcAft>
                <a:spcPts val="0"/>
              </a:spcAft>
              <a:buNone/>
            </a:pPr>
            <a:r>
              <a:rPr b="1" lang="en-US" sz="1400">
                <a:solidFill>
                  <a:schemeClr val="lt1"/>
                </a:solidFill>
                <a:latin typeface="Open Sans Light"/>
                <a:ea typeface="Open Sans Light"/>
                <a:cs typeface="Open Sans Light"/>
                <a:sym typeface="Open Sans Light"/>
              </a:rPr>
              <a:t>Första delen handlar om berättande, det var också där vi inledde hösten med våra deltagar grupper. Vi testade på olika övningar och metoder, bland annat testade vi på metoden world cafe </a:t>
            </a:r>
            <a:r>
              <a:rPr b="1" i="0" lang="en-US" sz="1400">
                <a:solidFill>
                  <a:schemeClr val="lt1"/>
                </a:solidFill>
                <a:latin typeface="Open Sans Light"/>
                <a:ea typeface="Open Sans Light"/>
                <a:cs typeface="Open Sans Light"/>
                <a:sym typeface="Open Sans Light"/>
              </a:rPr>
              <a:t>- </a:t>
            </a:r>
            <a:r>
              <a:rPr b="1" i="0" lang="en-US" sz="2000" u="none" strike="noStrike">
                <a:solidFill>
                  <a:srgbClr val="385B4F"/>
                </a:solidFill>
              </a:rPr>
              <a:t>Premissen är att man delar in klassen i små grupper där de för runda bords-samtal. Efter ett tag bryter grupperna upp och formar nya grupper vid nya bord där de fortsätter samtala om ett givet ämne. </a:t>
            </a:r>
            <a:endParaRPr b="1" i="0" sz="1400">
              <a:solidFill>
                <a:schemeClr val="lt1"/>
              </a:solidFill>
              <a:latin typeface="Open Sans Light"/>
              <a:ea typeface="Open Sans Light"/>
              <a:cs typeface="Open Sans Light"/>
              <a:sym typeface="Open Sans Light"/>
            </a:endParaRPr>
          </a:p>
          <a:p>
            <a:pPr indent="0" lvl="0" marL="342900" rtl="0" algn="l">
              <a:spcBef>
                <a:spcPts val="0"/>
              </a:spcBef>
              <a:spcAft>
                <a:spcPts val="0"/>
              </a:spcAft>
              <a:buNone/>
            </a:pPr>
            <a:r>
              <a:t/>
            </a:r>
            <a:endParaRPr b="1" sz="1400">
              <a:solidFill>
                <a:schemeClr val="lt1"/>
              </a:solidFill>
              <a:latin typeface="Open Sans Light"/>
              <a:ea typeface="Open Sans Light"/>
              <a:cs typeface="Open Sans Light"/>
              <a:sym typeface="Open Sans Light"/>
            </a:endParaRPr>
          </a:p>
          <a:p>
            <a:pPr indent="0" lvl="0" marL="342900" rtl="0" algn="l">
              <a:spcBef>
                <a:spcPts val="0"/>
              </a:spcBef>
              <a:spcAft>
                <a:spcPts val="0"/>
              </a:spcAft>
              <a:buNone/>
            </a:pPr>
            <a:r>
              <a:rPr b="1" lang="en-US" sz="1400">
                <a:solidFill>
                  <a:schemeClr val="lt1"/>
                </a:solidFill>
                <a:latin typeface="Open Sans Light"/>
                <a:ea typeface="Open Sans Light"/>
                <a:cs typeface="Open Sans Light"/>
                <a:sym typeface="Open Sans Light"/>
              </a:rPr>
              <a:t> Intervjua varandra två och två</a:t>
            </a:r>
            <a:endParaRPr/>
          </a:p>
          <a:p>
            <a:pPr indent="0" lvl="0" marL="342900" rtl="0" algn="l">
              <a:spcBef>
                <a:spcPts val="0"/>
              </a:spcBef>
              <a:spcAft>
                <a:spcPts val="0"/>
              </a:spcAft>
              <a:buNone/>
            </a:pPr>
            <a:r>
              <a:t/>
            </a:r>
            <a:endParaRPr sz="1400">
              <a:solidFill>
                <a:schemeClr val="lt1"/>
              </a:solidFill>
              <a:latin typeface="Open Sans Light"/>
              <a:ea typeface="Open Sans Light"/>
              <a:cs typeface="Open Sans Light"/>
              <a:sym typeface="Open Sans Light"/>
            </a:endParaRPr>
          </a:p>
          <a:p>
            <a:pPr indent="-88900" lvl="0" marL="342900" rtl="0" algn="l">
              <a:spcBef>
                <a:spcPts val="0"/>
              </a:spcBef>
              <a:spcAft>
                <a:spcPts val="0"/>
              </a:spcAft>
              <a:buClr>
                <a:schemeClr val="lt1"/>
              </a:buClr>
              <a:buSzPts val="1400"/>
              <a:buFont typeface="Arial"/>
              <a:buChar char="•"/>
            </a:pPr>
            <a:r>
              <a:rPr b="1" lang="en-US" sz="1400">
                <a:solidFill>
                  <a:schemeClr val="lt1"/>
                </a:solidFill>
                <a:latin typeface="Open Sans Light"/>
                <a:ea typeface="Open Sans Light"/>
                <a:cs typeface="Open Sans Light"/>
                <a:sym typeface="Open Sans Light"/>
              </a:rPr>
              <a:t>  </a:t>
            </a:r>
            <a:r>
              <a:rPr b="1" lang="en-US" sz="1200">
                <a:solidFill>
                  <a:schemeClr val="lt1"/>
                </a:solidFill>
                <a:latin typeface="Open Sans Light"/>
                <a:ea typeface="Open Sans Light"/>
                <a:cs typeface="Open Sans Light"/>
                <a:sym typeface="Open Sans Light"/>
              </a:rPr>
              <a:t>Berätta om en händelse i ditt liv som har påverkat dig positivt?</a:t>
            </a:r>
            <a:endParaRPr/>
          </a:p>
          <a:p>
            <a:pPr indent="0" lvl="0" marL="342900" rtl="0" algn="l">
              <a:spcBef>
                <a:spcPts val="0"/>
              </a:spcBef>
              <a:spcAft>
                <a:spcPts val="0"/>
              </a:spcAft>
              <a:buNone/>
            </a:pPr>
            <a:r>
              <a:t/>
            </a:r>
            <a:endParaRPr sz="1200">
              <a:solidFill>
                <a:schemeClr val="lt1"/>
              </a:solidFill>
              <a:latin typeface="Open Sans Light"/>
              <a:ea typeface="Open Sans Light"/>
              <a:cs typeface="Open Sans Light"/>
              <a:sym typeface="Open Sans Light"/>
            </a:endParaRPr>
          </a:p>
          <a:p>
            <a:pPr indent="-342900" lvl="0" marL="685800" rtl="0" algn="l">
              <a:spcBef>
                <a:spcPts val="0"/>
              </a:spcBef>
              <a:spcAft>
                <a:spcPts val="0"/>
              </a:spcAft>
              <a:buClr>
                <a:schemeClr val="lt1"/>
              </a:buClr>
              <a:buSzPts val="1200"/>
              <a:buFont typeface="Open Sans Light"/>
              <a:buChar char="-"/>
            </a:pPr>
            <a:r>
              <a:rPr b="1" lang="en-US" sz="1200">
                <a:solidFill>
                  <a:schemeClr val="lt1"/>
                </a:solidFill>
                <a:latin typeface="Open Sans Light"/>
                <a:ea typeface="Open Sans Light"/>
                <a:cs typeface="Open Sans Light"/>
                <a:sym typeface="Open Sans Light"/>
              </a:rPr>
              <a:t>T. ex någon gång du har gjort skillnad eller när någon har gjort skillnad för dig</a:t>
            </a:r>
            <a:endParaRPr/>
          </a:p>
          <a:p>
            <a:pPr indent="-266700" lvl="0" marL="685800" rtl="0" algn="l">
              <a:spcBef>
                <a:spcPts val="0"/>
              </a:spcBef>
              <a:spcAft>
                <a:spcPts val="0"/>
              </a:spcAft>
              <a:buClr>
                <a:schemeClr val="dk1"/>
              </a:buClr>
              <a:buSzPts val="1200"/>
              <a:buFont typeface="Calibri"/>
              <a:buNone/>
            </a:pPr>
            <a:r>
              <a:t/>
            </a:r>
            <a:endParaRPr sz="1200">
              <a:solidFill>
                <a:schemeClr val="lt1"/>
              </a:solidFill>
              <a:latin typeface="Open Sans Light"/>
              <a:ea typeface="Open Sans Light"/>
              <a:cs typeface="Open Sans Light"/>
              <a:sym typeface="Open Sans Light"/>
            </a:endParaRPr>
          </a:p>
          <a:p>
            <a:pPr indent="-76200" lvl="0" marL="342900" rtl="0" algn="l">
              <a:spcBef>
                <a:spcPts val="0"/>
              </a:spcBef>
              <a:spcAft>
                <a:spcPts val="0"/>
              </a:spcAft>
              <a:buClr>
                <a:schemeClr val="lt1"/>
              </a:buClr>
              <a:buSzPts val="1200"/>
              <a:buFont typeface="Arial"/>
              <a:buChar char="•"/>
            </a:pPr>
            <a:r>
              <a:rPr b="1" lang="en-US" sz="1200">
                <a:solidFill>
                  <a:schemeClr val="lt1"/>
                </a:solidFill>
                <a:latin typeface="Open Sans Light"/>
                <a:ea typeface="Open Sans Light"/>
                <a:cs typeface="Open Sans Light"/>
                <a:sym typeface="Open Sans Light"/>
              </a:rPr>
              <a:t> Har du lärt dig något nytt om dig själv och/eller om samhället genom händelsen?</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marR="0" rtl="0" algn="l">
              <a:lnSpc>
                <a:spcPct val="100000"/>
              </a:lnSpc>
              <a:spcBef>
                <a:spcPts val="0"/>
              </a:spcBef>
              <a:spcAft>
                <a:spcPts val="0"/>
              </a:spcAft>
              <a:buClr>
                <a:schemeClr val="dk1"/>
              </a:buClr>
              <a:buSzPts val="1200"/>
              <a:buFont typeface="Arial"/>
              <a:buNone/>
            </a:pPr>
            <a:r>
              <a:rPr lang="en-US"/>
              <a:t>Innan vi sätter igång kan det vara viktigt att veta att det inte kommer att ske någon form av redovisning I helgrupp, men däremot kommer vi att använda ett digitalt verktyg där ni anonymt kommer att skriva in korta beskrivningar av det ni delat i era mindre grupper. Det finns absolut inget krav på att dela med sig av något som känns personligt eller privat, men vill man göra det kan det vara bra att vara förberedd på att det sen kommer ett moment där ni skriver ner det ni delat. </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Ni kommer att få 10 minuter på er i era breakoutrooms, sedan återsamlas vi här för att kort prata om hur övningen var och introducera nästa övning.</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Nu är klockan … vi samlas här igen kl. …</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ÅTERSAMLING I HELGRUPP</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Vi är självkalrt nyfikna på vad ni tyckte om den här första övningen, och vi kommer ägna mer tid åt reflektion i slutet. Nu ska vi ha paus, men i samband med det skulle vi vilja be er att skriva ner en kort reflektion i chatten. Vi ses här igen kl…(7 min senare)</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sz="1200">
              <a:solidFill>
                <a:schemeClr val="lt1"/>
              </a:solidFill>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342" name="Google Shape;342;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43" name="Google Shape;343;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67d2f20734_0_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54" name="Google Shape;354;g267d2f20734_0_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355" name="Google Shape;355;g267d2f20734_0_33: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267d2f20734_0_3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342900" rtl="0" algn="l">
              <a:spcBef>
                <a:spcPts val="0"/>
              </a:spcBef>
              <a:spcAft>
                <a:spcPts val="0"/>
              </a:spcAft>
              <a:buNone/>
            </a:pPr>
            <a:r>
              <a:rPr b="1" lang="en-US" sz="1400">
                <a:solidFill>
                  <a:schemeClr val="lt1"/>
                </a:solidFill>
                <a:latin typeface="Open Sans Light"/>
                <a:ea typeface="Open Sans Light"/>
                <a:cs typeface="Open Sans Light"/>
                <a:sym typeface="Open Sans Light"/>
              </a:rPr>
              <a:t>Första delen handlar om berättande, det var också där vi inledde hösten med våra deltagar grupper. Vi testade på olika övningar och metoder, bland annat testade vi på metoden world cafe </a:t>
            </a:r>
            <a:r>
              <a:rPr b="1" i="0" lang="en-US" sz="1400">
                <a:solidFill>
                  <a:schemeClr val="lt1"/>
                </a:solidFill>
                <a:latin typeface="Open Sans Light"/>
                <a:ea typeface="Open Sans Light"/>
                <a:cs typeface="Open Sans Light"/>
                <a:sym typeface="Open Sans Light"/>
              </a:rPr>
              <a:t>- </a:t>
            </a:r>
            <a:r>
              <a:rPr b="1" i="0" lang="en-US" sz="2000" u="none" strike="noStrike">
                <a:solidFill>
                  <a:srgbClr val="385B4F"/>
                </a:solidFill>
              </a:rPr>
              <a:t>Premissen är att man delar in klassen i små grupper där de för runda bords-samtal. Efter ett tag bryter grupperna upp och formar nya grupper vid nya bord där de fortsätter samtala om ett givet ämne. </a:t>
            </a:r>
            <a:endParaRPr b="1" i="0" sz="1400">
              <a:solidFill>
                <a:schemeClr val="lt1"/>
              </a:solidFill>
              <a:latin typeface="Open Sans Light"/>
              <a:ea typeface="Open Sans Light"/>
              <a:cs typeface="Open Sans Light"/>
              <a:sym typeface="Open Sans Light"/>
            </a:endParaRPr>
          </a:p>
          <a:p>
            <a:pPr indent="0" lvl="0" marL="342900" rtl="0" algn="l">
              <a:spcBef>
                <a:spcPts val="0"/>
              </a:spcBef>
              <a:spcAft>
                <a:spcPts val="0"/>
              </a:spcAft>
              <a:buNone/>
            </a:pPr>
            <a:r>
              <a:t/>
            </a:r>
            <a:endParaRPr b="1" sz="1400">
              <a:solidFill>
                <a:schemeClr val="lt1"/>
              </a:solidFill>
              <a:latin typeface="Open Sans Light"/>
              <a:ea typeface="Open Sans Light"/>
              <a:cs typeface="Open Sans Light"/>
              <a:sym typeface="Open Sans Light"/>
            </a:endParaRPr>
          </a:p>
          <a:p>
            <a:pPr indent="0" lvl="0" marL="342900" rtl="0" algn="l">
              <a:spcBef>
                <a:spcPts val="0"/>
              </a:spcBef>
              <a:spcAft>
                <a:spcPts val="0"/>
              </a:spcAft>
              <a:buNone/>
            </a:pPr>
            <a:r>
              <a:rPr b="1" lang="en-US" sz="1400">
                <a:solidFill>
                  <a:schemeClr val="lt1"/>
                </a:solidFill>
                <a:latin typeface="Open Sans Light"/>
                <a:ea typeface="Open Sans Light"/>
                <a:cs typeface="Open Sans Light"/>
                <a:sym typeface="Open Sans Light"/>
              </a:rPr>
              <a:t> Intervjua varandra två och två</a:t>
            </a:r>
            <a:endParaRPr/>
          </a:p>
          <a:p>
            <a:pPr indent="0" lvl="0" marL="342900" rtl="0" algn="l">
              <a:spcBef>
                <a:spcPts val="0"/>
              </a:spcBef>
              <a:spcAft>
                <a:spcPts val="0"/>
              </a:spcAft>
              <a:buNone/>
            </a:pPr>
            <a:r>
              <a:t/>
            </a:r>
            <a:endParaRPr sz="1400">
              <a:solidFill>
                <a:schemeClr val="lt1"/>
              </a:solidFill>
              <a:latin typeface="Open Sans Light"/>
              <a:ea typeface="Open Sans Light"/>
              <a:cs typeface="Open Sans Light"/>
              <a:sym typeface="Open Sans Light"/>
            </a:endParaRPr>
          </a:p>
          <a:p>
            <a:pPr indent="-88900" lvl="0" marL="342900" rtl="0" algn="l">
              <a:spcBef>
                <a:spcPts val="0"/>
              </a:spcBef>
              <a:spcAft>
                <a:spcPts val="0"/>
              </a:spcAft>
              <a:buClr>
                <a:schemeClr val="lt1"/>
              </a:buClr>
              <a:buSzPts val="1400"/>
              <a:buFont typeface="Arial"/>
              <a:buChar char="•"/>
            </a:pPr>
            <a:r>
              <a:rPr b="1" lang="en-US" sz="1400">
                <a:solidFill>
                  <a:schemeClr val="lt1"/>
                </a:solidFill>
                <a:latin typeface="Open Sans Light"/>
                <a:ea typeface="Open Sans Light"/>
                <a:cs typeface="Open Sans Light"/>
                <a:sym typeface="Open Sans Light"/>
              </a:rPr>
              <a:t>  </a:t>
            </a:r>
            <a:r>
              <a:rPr b="1" lang="en-US" sz="1200">
                <a:solidFill>
                  <a:schemeClr val="lt1"/>
                </a:solidFill>
                <a:latin typeface="Open Sans Light"/>
                <a:ea typeface="Open Sans Light"/>
                <a:cs typeface="Open Sans Light"/>
                <a:sym typeface="Open Sans Light"/>
              </a:rPr>
              <a:t>Berätta om en händelse i ditt liv som har påverkat dig positivt?</a:t>
            </a:r>
            <a:endParaRPr/>
          </a:p>
          <a:p>
            <a:pPr indent="0" lvl="0" marL="342900" rtl="0" algn="l">
              <a:spcBef>
                <a:spcPts val="0"/>
              </a:spcBef>
              <a:spcAft>
                <a:spcPts val="0"/>
              </a:spcAft>
              <a:buNone/>
            </a:pPr>
            <a:r>
              <a:t/>
            </a:r>
            <a:endParaRPr sz="1200">
              <a:solidFill>
                <a:schemeClr val="lt1"/>
              </a:solidFill>
              <a:latin typeface="Open Sans Light"/>
              <a:ea typeface="Open Sans Light"/>
              <a:cs typeface="Open Sans Light"/>
              <a:sym typeface="Open Sans Light"/>
            </a:endParaRPr>
          </a:p>
          <a:p>
            <a:pPr indent="-342900" lvl="0" marL="685800" rtl="0" algn="l">
              <a:spcBef>
                <a:spcPts val="0"/>
              </a:spcBef>
              <a:spcAft>
                <a:spcPts val="0"/>
              </a:spcAft>
              <a:buClr>
                <a:schemeClr val="lt1"/>
              </a:buClr>
              <a:buSzPts val="1200"/>
              <a:buFont typeface="Open Sans Light"/>
              <a:buChar char="-"/>
            </a:pPr>
            <a:r>
              <a:rPr b="1" lang="en-US" sz="1200">
                <a:solidFill>
                  <a:schemeClr val="lt1"/>
                </a:solidFill>
                <a:latin typeface="Open Sans Light"/>
                <a:ea typeface="Open Sans Light"/>
                <a:cs typeface="Open Sans Light"/>
                <a:sym typeface="Open Sans Light"/>
              </a:rPr>
              <a:t>T. ex någon gång du har gjort skillnad eller när någon har gjort skillnad för dig</a:t>
            </a:r>
            <a:endParaRPr/>
          </a:p>
          <a:p>
            <a:pPr indent="-266700" lvl="0" marL="685800" rtl="0" algn="l">
              <a:spcBef>
                <a:spcPts val="0"/>
              </a:spcBef>
              <a:spcAft>
                <a:spcPts val="0"/>
              </a:spcAft>
              <a:buClr>
                <a:schemeClr val="dk1"/>
              </a:buClr>
              <a:buSzPts val="1200"/>
              <a:buFont typeface="Calibri"/>
              <a:buNone/>
            </a:pPr>
            <a:r>
              <a:t/>
            </a:r>
            <a:endParaRPr sz="1200">
              <a:solidFill>
                <a:schemeClr val="lt1"/>
              </a:solidFill>
              <a:latin typeface="Open Sans Light"/>
              <a:ea typeface="Open Sans Light"/>
              <a:cs typeface="Open Sans Light"/>
              <a:sym typeface="Open Sans Light"/>
            </a:endParaRPr>
          </a:p>
          <a:p>
            <a:pPr indent="-76200" lvl="0" marL="342900" rtl="0" algn="l">
              <a:spcBef>
                <a:spcPts val="0"/>
              </a:spcBef>
              <a:spcAft>
                <a:spcPts val="0"/>
              </a:spcAft>
              <a:buClr>
                <a:schemeClr val="lt1"/>
              </a:buClr>
              <a:buSzPts val="1200"/>
              <a:buFont typeface="Arial"/>
              <a:buChar char="•"/>
            </a:pPr>
            <a:r>
              <a:rPr b="1" lang="en-US" sz="1200">
                <a:solidFill>
                  <a:schemeClr val="lt1"/>
                </a:solidFill>
                <a:latin typeface="Open Sans Light"/>
                <a:ea typeface="Open Sans Light"/>
                <a:cs typeface="Open Sans Light"/>
                <a:sym typeface="Open Sans Light"/>
              </a:rPr>
              <a:t> Har du lärt dig något nytt om dig själv och/eller om samhället genom händelsen?</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marR="0" rtl="0" algn="l">
              <a:lnSpc>
                <a:spcPct val="100000"/>
              </a:lnSpc>
              <a:spcBef>
                <a:spcPts val="0"/>
              </a:spcBef>
              <a:spcAft>
                <a:spcPts val="0"/>
              </a:spcAft>
              <a:buClr>
                <a:schemeClr val="dk1"/>
              </a:buClr>
              <a:buSzPts val="1200"/>
              <a:buFont typeface="Arial"/>
              <a:buNone/>
            </a:pPr>
            <a:r>
              <a:rPr lang="en-US"/>
              <a:t>Innan vi sätter igång kan det vara viktigt att veta att det inte kommer att ske någon form av redovisning I helgrupp, men däremot kommer vi att använda ett digitalt verktyg där ni anonymt kommer att skriva in korta beskrivningar av det ni delat i era mindre grupper. Det finns absolut inget krav på att dela med sig av något som känns personligt eller privat, men vill man göra det kan det vara bra att vara förberedd på att det sen kommer ett moment där ni skriver ner det ni delat. </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Ni kommer att få 10 minuter på er i era breakoutrooms, sedan återsamlas vi här för att kort prata om hur övningen var och introducera nästa övning.</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Nu är klockan … vi samlas här igen kl. …</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ÅTERSAMLING I HELGRUPP</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Vi är självkalrt nyfikna på vad ni tyckte om den här första övningen, och vi kommer ägna mer tid åt reflektion i slutet. Nu ska vi ha paus, men i samband med det skulle vi vilja be er att skriva ner en kort reflektion i chatten. Vi ses här igen kl…(7 min senare)</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sz="1200">
              <a:solidFill>
                <a:schemeClr val="lt1"/>
              </a:solidFill>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357" name="Google Shape;357;g267d2f20734_0_3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58" name="Google Shape;358;g267d2f20734_0_3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67d2f20734_0_4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68" name="Google Shape;368;g267d2f20734_0_4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369" name="Google Shape;369;g267d2f20734_0_48: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267d2f20734_0_4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342900" rtl="0" algn="l">
              <a:spcBef>
                <a:spcPts val="0"/>
              </a:spcBef>
              <a:spcAft>
                <a:spcPts val="0"/>
              </a:spcAft>
              <a:buNone/>
            </a:pPr>
            <a:r>
              <a:rPr b="1" lang="en-US" sz="1400">
                <a:solidFill>
                  <a:schemeClr val="lt1"/>
                </a:solidFill>
                <a:latin typeface="Open Sans Light"/>
                <a:ea typeface="Open Sans Light"/>
                <a:cs typeface="Open Sans Light"/>
                <a:sym typeface="Open Sans Light"/>
              </a:rPr>
              <a:t>Första delen handlar om berättande, det var också där vi inledde hösten med våra deltagar grupper. Vi testade på olika övningar och metoder, bland annat testade vi på metoden world cafe </a:t>
            </a:r>
            <a:r>
              <a:rPr b="1" i="0" lang="en-US" sz="1400">
                <a:solidFill>
                  <a:schemeClr val="lt1"/>
                </a:solidFill>
                <a:latin typeface="Open Sans Light"/>
                <a:ea typeface="Open Sans Light"/>
                <a:cs typeface="Open Sans Light"/>
                <a:sym typeface="Open Sans Light"/>
              </a:rPr>
              <a:t>- </a:t>
            </a:r>
            <a:r>
              <a:rPr b="1" i="0" lang="en-US" sz="2000" u="none" strike="noStrike">
                <a:solidFill>
                  <a:srgbClr val="385B4F"/>
                </a:solidFill>
              </a:rPr>
              <a:t>Premissen är att man delar in klassen i små grupper där de för runda bords-samtal. Efter ett tag bryter grupperna upp och formar nya grupper vid nya bord där de fortsätter samtala om ett givet ämne. </a:t>
            </a:r>
            <a:endParaRPr b="1" i="0" sz="1400">
              <a:solidFill>
                <a:schemeClr val="lt1"/>
              </a:solidFill>
              <a:latin typeface="Open Sans Light"/>
              <a:ea typeface="Open Sans Light"/>
              <a:cs typeface="Open Sans Light"/>
              <a:sym typeface="Open Sans Light"/>
            </a:endParaRPr>
          </a:p>
          <a:p>
            <a:pPr indent="0" lvl="0" marL="342900" rtl="0" algn="l">
              <a:spcBef>
                <a:spcPts val="0"/>
              </a:spcBef>
              <a:spcAft>
                <a:spcPts val="0"/>
              </a:spcAft>
              <a:buNone/>
            </a:pPr>
            <a:r>
              <a:t/>
            </a:r>
            <a:endParaRPr b="1" sz="1400">
              <a:solidFill>
                <a:schemeClr val="lt1"/>
              </a:solidFill>
              <a:latin typeface="Open Sans Light"/>
              <a:ea typeface="Open Sans Light"/>
              <a:cs typeface="Open Sans Light"/>
              <a:sym typeface="Open Sans Light"/>
            </a:endParaRPr>
          </a:p>
          <a:p>
            <a:pPr indent="0" lvl="0" marL="342900" rtl="0" algn="l">
              <a:spcBef>
                <a:spcPts val="0"/>
              </a:spcBef>
              <a:spcAft>
                <a:spcPts val="0"/>
              </a:spcAft>
              <a:buNone/>
            </a:pPr>
            <a:r>
              <a:rPr b="1" lang="en-US" sz="1400">
                <a:solidFill>
                  <a:schemeClr val="lt1"/>
                </a:solidFill>
                <a:latin typeface="Open Sans Light"/>
                <a:ea typeface="Open Sans Light"/>
                <a:cs typeface="Open Sans Light"/>
                <a:sym typeface="Open Sans Light"/>
              </a:rPr>
              <a:t> Intervjua varandra två och två</a:t>
            </a:r>
            <a:endParaRPr/>
          </a:p>
          <a:p>
            <a:pPr indent="0" lvl="0" marL="342900" rtl="0" algn="l">
              <a:spcBef>
                <a:spcPts val="0"/>
              </a:spcBef>
              <a:spcAft>
                <a:spcPts val="0"/>
              </a:spcAft>
              <a:buNone/>
            </a:pPr>
            <a:r>
              <a:t/>
            </a:r>
            <a:endParaRPr sz="1400">
              <a:solidFill>
                <a:schemeClr val="lt1"/>
              </a:solidFill>
              <a:latin typeface="Open Sans Light"/>
              <a:ea typeface="Open Sans Light"/>
              <a:cs typeface="Open Sans Light"/>
              <a:sym typeface="Open Sans Light"/>
            </a:endParaRPr>
          </a:p>
          <a:p>
            <a:pPr indent="-88900" lvl="0" marL="342900" rtl="0" algn="l">
              <a:spcBef>
                <a:spcPts val="0"/>
              </a:spcBef>
              <a:spcAft>
                <a:spcPts val="0"/>
              </a:spcAft>
              <a:buClr>
                <a:schemeClr val="lt1"/>
              </a:buClr>
              <a:buSzPts val="1400"/>
              <a:buFont typeface="Arial"/>
              <a:buChar char="•"/>
            </a:pPr>
            <a:r>
              <a:rPr b="1" lang="en-US" sz="1400">
                <a:solidFill>
                  <a:schemeClr val="lt1"/>
                </a:solidFill>
                <a:latin typeface="Open Sans Light"/>
                <a:ea typeface="Open Sans Light"/>
                <a:cs typeface="Open Sans Light"/>
                <a:sym typeface="Open Sans Light"/>
              </a:rPr>
              <a:t>  </a:t>
            </a:r>
            <a:r>
              <a:rPr b="1" lang="en-US" sz="1200">
                <a:solidFill>
                  <a:schemeClr val="lt1"/>
                </a:solidFill>
                <a:latin typeface="Open Sans Light"/>
                <a:ea typeface="Open Sans Light"/>
                <a:cs typeface="Open Sans Light"/>
                <a:sym typeface="Open Sans Light"/>
              </a:rPr>
              <a:t>Berätta om en händelse i ditt liv som har påverkat dig positivt?</a:t>
            </a:r>
            <a:endParaRPr/>
          </a:p>
          <a:p>
            <a:pPr indent="0" lvl="0" marL="342900" rtl="0" algn="l">
              <a:spcBef>
                <a:spcPts val="0"/>
              </a:spcBef>
              <a:spcAft>
                <a:spcPts val="0"/>
              </a:spcAft>
              <a:buNone/>
            </a:pPr>
            <a:r>
              <a:t/>
            </a:r>
            <a:endParaRPr sz="1200">
              <a:solidFill>
                <a:schemeClr val="lt1"/>
              </a:solidFill>
              <a:latin typeface="Open Sans Light"/>
              <a:ea typeface="Open Sans Light"/>
              <a:cs typeface="Open Sans Light"/>
              <a:sym typeface="Open Sans Light"/>
            </a:endParaRPr>
          </a:p>
          <a:p>
            <a:pPr indent="-342900" lvl="0" marL="685800" rtl="0" algn="l">
              <a:spcBef>
                <a:spcPts val="0"/>
              </a:spcBef>
              <a:spcAft>
                <a:spcPts val="0"/>
              </a:spcAft>
              <a:buClr>
                <a:schemeClr val="lt1"/>
              </a:buClr>
              <a:buSzPts val="1200"/>
              <a:buFont typeface="Open Sans Light"/>
              <a:buChar char="-"/>
            </a:pPr>
            <a:r>
              <a:rPr b="1" lang="en-US" sz="1200">
                <a:solidFill>
                  <a:schemeClr val="lt1"/>
                </a:solidFill>
                <a:latin typeface="Open Sans Light"/>
                <a:ea typeface="Open Sans Light"/>
                <a:cs typeface="Open Sans Light"/>
                <a:sym typeface="Open Sans Light"/>
              </a:rPr>
              <a:t>T. ex någon gång du har gjort skillnad eller när någon har gjort skillnad för dig</a:t>
            </a:r>
            <a:endParaRPr/>
          </a:p>
          <a:p>
            <a:pPr indent="-266700" lvl="0" marL="685800" rtl="0" algn="l">
              <a:spcBef>
                <a:spcPts val="0"/>
              </a:spcBef>
              <a:spcAft>
                <a:spcPts val="0"/>
              </a:spcAft>
              <a:buClr>
                <a:schemeClr val="dk1"/>
              </a:buClr>
              <a:buSzPts val="1200"/>
              <a:buFont typeface="Calibri"/>
              <a:buNone/>
            </a:pPr>
            <a:r>
              <a:t/>
            </a:r>
            <a:endParaRPr sz="1200">
              <a:solidFill>
                <a:schemeClr val="lt1"/>
              </a:solidFill>
              <a:latin typeface="Open Sans Light"/>
              <a:ea typeface="Open Sans Light"/>
              <a:cs typeface="Open Sans Light"/>
              <a:sym typeface="Open Sans Light"/>
            </a:endParaRPr>
          </a:p>
          <a:p>
            <a:pPr indent="-76200" lvl="0" marL="342900" rtl="0" algn="l">
              <a:spcBef>
                <a:spcPts val="0"/>
              </a:spcBef>
              <a:spcAft>
                <a:spcPts val="0"/>
              </a:spcAft>
              <a:buClr>
                <a:schemeClr val="lt1"/>
              </a:buClr>
              <a:buSzPts val="1200"/>
              <a:buFont typeface="Arial"/>
              <a:buChar char="•"/>
            </a:pPr>
            <a:r>
              <a:rPr b="1" lang="en-US" sz="1200">
                <a:solidFill>
                  <a:schemeClr val="lt1"/>
                </a:solidFill>
                <a:latin typeface="Open Sans Light"/>
                <a:ea typeface="Open Sans Light"/>
                <a:cs typeface="Open Sans Light"/>
                <a:sym typeface="Open Sans Light"/>
              </a:rPr>
              <a:t> Har du lärt dig något nytt om dig själv och/eller om samhället genom händelsen?</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marR="0" rtl="0" algn="l">
              <a:lnSpc>
                <a:spcPct val="100000"/>
              </a:lnSpc>
              <a:spcBef>
                <a:spcPts val="0"/>
              </a:spcBef>
              <a:spcAft>
                <a:spcPts val="0"/>
              </a:spcAft>
              <a:buClr>
                <a:schemeClr val="dk1"/>
              </a:buClr>
              <a:buSzPts val="1200"/>
              <a:buFont typeface="Arial"/>
              <a:buNone/>
            </a:pPr>
            <a:r>
              <a:rPr lang="en-US"/>
              <a:t>Innan vi sätter igång kan det vara viktigt att veta att det inte kommer att ske någon form av redovisning I helgrupp, men däremot kommer vi att använda ett digitalt verktyg där ni anonymt kommer att skriva in korta beskrivningar av det ni delat i era mindre grupper. Det finns absolut inget krav på att dela med sig av något som känns personligt eller privat, men vill man göra det kan det vara bra att vara förberedd på att det sen kommer ett moment där ni skriver ner det ni delat. </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Ni kommer att få 10 minuter på er i era breakoutrooms, sedan återsamlas vi här för att kort prata om hur övningen var och introducera nästa övning.</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Nu är klockan … vi samlas här igen kl. …</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ÅTERSAMLING I HELGRUPP</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solidFill>
                  <a:schemeClr val="lt1"/>
                </a:solidFill>
                <a:latin typeface="Open Sans Light"/>
                <a:ea typeface="Open Sans Light"/>
                <a:cs typeface="Open Sans Light"/>
                <a:sym typeface="Open Sans Light"/>
              </a:rPr>
              <a:t>Vi är självkalrt nyfikna på vad ni tyckte om den här första övningen, och vi kommer ägna mer tid åt reflektion i slutet. Nu ska vi ha paus, men i samband med det skulle vi vilja be er att skriva ner en kort reflektion i chatten. Vi ses här igen kl…(7 min senare)</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sz="1200">
              <a:solidFill>
                <a:schemeClr val="lt1"/>
              </a:solidFill>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371" name="Google Shape;371;g267d2f20734_0_48: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72" name="Google Shape;372;g267d2f20734_0_4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67d2f20734_0_6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82" name="Google Shape;382;g267d2f20734_0_6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383" name="Google Shape;383;g267d2f20734_0_66: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67d2f20734_0_6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342900" rtl="0" algn="l">
              <a:spcBef>
                <a:spcPts val="0"/>
              </a:spcBef>
              <a:spcAft>
                <a:spcPts val="0"/>
              </a:spcAft>
              <a:buNone/>
            </a:pPr>
            <a:r>
              <a:rPr b="1" lang="en-US" sz="1400">
                <a:latin typeface="Open Sans Light"/>
                <a:ea typeface="Open Sans Light"/>
                <a:cs typeface="Open Sans Light"/>
                <a:sym typeface="Open Sans Light"/>
              </a:rPr>
              <a:t>Första delen handlar om berättande, det var också där vi inledde hösten med våra deltagar grupper. Vi testade på olika övningar och metoder, bland annat testade vi på metoden world cafe </a:t>
            </a:r>
            <a:r>
              <a:rPr b="1" i="0" lang="en-US" sz="1400">
                <a:latin typeface="Open Sans Light"/>
                <a:ea typeface="Open Sans Light"/>
                <a:cs typeface="Open Sans Light"/>
                <a:sym typeface="Open Sans Light"/>
              </a:rPr>
              <a:t>- </a:t>
            </a:r>
            <a:r>
              <a:rPr b="1" i="0" lang="en-US" sz="2000" u="none" strike="noStrike"/>
              <a:t>Premissen är att man delar in klassen i små grupper där de för runda bords-samtal. Efter ett tag bryter grupperna upp och formar nya grupper vid nya bord där de fortsätter samtala om ett givet ämne. </a:t>
            </a:r>
            <a:endParaRPr b="1" i="0" sz="1400">
              <a:latin typeface="Open Sans Light"/>
              <a:ea typeface="Open Sans Light"/>
              <a:cs typeface="Open Sans Light"/>
              <a:sym typeface="Open Sans Light"/>
            </a:endParaRPr>
          </a:p>
          <a:p>
            <a:pPr indent="0" lvl="0" marL="342900" rtl="0" algn="l">
              <a:spcBef>
                <a:spcPts val="0"/>
              </a:spcBef>
              <a:spcAft>
                <a:spcPts val="0"/>
              </a:spcAft>
              <a:buNone/>
            </a:pPr>
            <a:r>
              <a:t/>
            </a:r>
            <a:endParaRPr b="1" sz="1400">
              <a:latin typeface="Open Sans Light"/>
              <a:ea typeface="Open Sans Light"/>
              <a:cs typeface="Open Sans Light"/>
              <a:sym typeface="Open Sans Light"/>
            </a:endParaRPr>
          </a:p>
          <a:p>
            <a:pPr indent="0" lvl="0" marL="342900" rtl="0" algn="l">
              <a:spcBef>
                <a:spcPts val="0"/>
              </a:spcBef>
              <a:spcAft>
                <a:spcPts val="0"/>
              </a:spcAft>
              <a:buNone/>
            </a:pPr>
            <a:r>
              <a:rPr b="1" lang="en-US" sz="1400">
                <a:latin typeface="Open Sans Light"/>
                <a:ea typeface="Open Sans Light"/>
                <a:cs typeface="Open Sans Light"/>
                <a:sym typeface="Open Sans Light"/>
              </a:rPr>
              <a:t> Intervjua varandra två och två</a:t>
            </a:r>
            <a:endParaRPr/>
          </a:p>
          <a:p>
            <a:pPr indent="0" lvl="0" marL="342900" rtl="0" algn="l">
              <a:spcBef>
                <a:spcPts val="0"/>
              </a:spcBef>
              <a:spcAft>
                <a:spcPts val="0"/>
              </a:spcAft>
              <a:buNone/>
            </a:pPr>
            <a:r>
              <a:t/>
            </a:r>
            <a:endParaRPr sz="1400">
              <a:latin typeface="Open Sans Light"/>
              <a:ea typeface="Open Sans Light"/>
              <a:cs typeface="Open Sans Light"/>
              <a:sym typeface="Open Sans Light"/>
            </a:endParaRPr>
          </a:p>
          <a:p>
            <a:pPr indent="-88900" lvl="0" marL="342900" rtl="0" algn="l">
              <a:spcBef>
                <a:spcPts val="0"/>
              </a:spcBef>
              <a:spcAft>
                <a:spcPts val="0"/>
              </a:spcAft>
              <a:buClr>
                <a:schemeClr val="dk1"/>
              </a:buClr>
              <a:buSzPts val="1400"/>
              <a:buFont typeface="Arial"/>
              <a:buChar char="•"/>
            </a:pPr>
            <a:r>
              <a:rPr b="1" lang="en-US" sz="1400">
                <a:latin typeface="Open Sans Light"/>
                <a:ea typeface="Open Sans Light"/>
                <a:cs typeface="Open Sans Light"/>
                <a:sym typeface="Open Sans Light"/>
              </a:rPr>
              <a:t>  </a:t>
            </a:r>
            <a:r>
              <a:rPr b="1" lang="en-US" sz="1200">
                <a:latin typeface="Open Sans Light"/>
                <a:ea typeface="Open Sans Light"/>
                <a:cs typeface="Open Sans Light"/>
                <a:sym typeface="Open Sans Light"/>
              </a:rPr>
              <a:t>Berätta om en händelse i ditt liv som har påverkat dig positivt?</a:t>
            </a:r>
            <a:endParaRPr/>
          </a:p>
          <a:p>
            <a:pPr indent="0" lvl="0" marL="342900" rtl="0" algn="l">
              <a:spcBef>
                <a:spcPts val="0"/>
              </a:spcBef>
              <a:spcAft>
                <a:spcPts val="0"/>
              </a:spcAft>
              <a:buNone/>
            </a:pPr>
            <a:r>
              <a:t/>
            </a:r>
            <a:endParaRPr sz="1200">
              <a:latin typeface="Open Sans Light"/>
              <a:ea typeface="Open Sans Light"/>
              <a:cs typeface="Open Sans Light"/>
              <a:sym typeface="Open Sans Light"/>
            </a:endParaRPr>
          </a:p>
          <a:p>
            <a:pPr indent="-342900" lvl="0" marL="685800" rtl="0" algn="l">
              <a:spcBef>
                <a:spcPts val="0"/>
              </a:spcBef>
              <a:spcAft>
                <a:spcPts val="0"/>
              </a:spcAft>
              <a:buClr>
                <a:schemeClr val="dk1"/>
              </a:buClr>
              <a:buSzPts val="1200"/>
              <a:buFont typeface="Open Sans Light"/>
              <a:buChar char="-"/>
            </a:pPr>
            <a:r>
              <a:rPr b="1" lang="en-US" sz="1200">
                <a:latin typeface="Open Sans Light"/>
                <a:ea typeface="Open Sans Light"/>
                <a:cs typeface="Open Sans Light"/>
                <a:sym typeface="Open Sans Light"/>
              </a:rPr>
              <a:t>T. ex någon gång du har gjort skillnad eller när någon har gjort skillnad för dig</a:t>
            </a:r>
            <a:endParaRPr/>
          </a:p>
          <a:p>
            <a:pPr indent="-266700" lvl="0" marL="685800" rtl="0" algn="l">
              <a:spcBef>
                <a:spcPts val="0"/>
              </a:spcBef>
              <a:spcAft>
                <a:spcPts val="0"/>
              </a:spcAft>
              <a:buClr>
                <a:schemeClr val="dk1"/>
              </a:buClr>
              <a:buSzPts val="1200"/>
              <a:buFont typeface="Calibri"/>
              <a:buNone/>
            </a:pPr>
            <a:r>
              <a:t/>
            </a:r>
            <a:endParaRPr sz="1200">
              <a:latin typeface="Open Sans Light"/>
              <a:ea typeface="Open Sans Light"/>
              <a:cs typeface="Open Sans Light"/>
              <a:sym typeface="Open Sans Light"/>
            </a:endParaRPr>
          </a:p>
          <a:p>
            <a:pPr indent="-76200" lvl="0" marL="342900" rtl="0" algn="l">
              <a:spcBef>
                <a:spcPts val="0"/>
              </a:spcBef>
              <a:spcAft>
                <a:spcPts val="0"/>
              </a:spcAft>
              <a:buClr>
                <a:schemeClr val="dk1"/>
              </a:buClr>
              <a:buSzPts val="1200"/>
              <a:buFont typeface="Arial"/>
              <a:buChar char="•"/>
            </a:pPr>
            <a:r>
              <a:rPr b="1" lang="en-US" sz="1200">
                <a:latin typeface="Open Sans Light"/>
                <a:ea typeface="Open Sans Light"/>
                <a:cs typeface="Open Sans Light"/>
                <a:sym typeface="Open Sans Light"/>
              </a:rPr>
              <a:t> Har du lärt dig något nytt om dig själv och/eller om samhället genom händelsen?</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marR="0" rtl="0" algn="l">
              <a:lnSpc>
                <a:spcPct val="100000"/>
              </a:lnSpc>
              <a:spcBef>
                <a:spcPts val="0"/>
              </a:spcBef>
              <a:spcAft>
                <a:spcPts val="0"/>
              </a:spcAft>
              <a:buClr>
                <a:schemeClr val="dk1"/>
              </a:buClr>
              <a:buSzPts val="1200"/>
              <a:buFont typeface="Arial"/>
              <a:buNone/>
            </a:pPr>
            <a:r>
              <a:rPr lang="en-US"/>
              <a:t>Innan vi sätter igång kan det vara viktigt att veta att det inte kommer att ske någon form av redovisning I helgrupp, men däremot kommer vi att använda ett digitalt verktyg där ni anonymt kommer att skriva in korta beskrivningar av det ni delat i era mindre grupper. Det finns absolut inget krav på att dela med sig av något som känns personligt eller privat, men vill man göra det kan det vara bra att vara förberedd på att det sen kommer ett moment där ni skriver ner det ni delat. </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Ni kommer att få 10 minuter på er i era breakoutrooms, sedan återsamlas vi här för att kort prata om hur övningen var och introducera nästa övning.</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Nu är klockan … vi samlas här igen kl. …</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ÅTERSAMLING I HELGRUPP</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Vi är självkalrt nyfikna på vad ni tyckte om den här första övningen, och vi kommer ägna mer tid åt reflektion i slutet. Nu ska vi ha paus, men i samband med det skulle vi vilja be er att skriva ner en kort reflektion i chatten. Vi ses här igen kl…(7 min senare)</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sz="1200">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385" name="Google Shape;385;g267d2f20734_0_6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86" name="Google Shape;386;g267d2f20734_0_6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67d2f20734_0_7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96" name="Google Shape;396;g267d2f20734_0_7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397" name="Google Shape;397;g267d2f20734_0_79: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267d2f20734_0_7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342900" rtl="0" algn="l">
              <a:spcBef>
                <a:spcPts val="0"/>
              </a:spcBef>
              <a:spcAft>
                <a:spcPts val="0"/>
              </a:spcAft>
              <a:buNone/>
            </a:pPr>
            <a:r>
              <a:rPr b="1" lang="en-US" sz="1400">
                <a:latin typeface="Open Sans Light"/>
                <a:ea typeface="Open Sans Light"/>
                <a:cs typeface="Open Sans Light"/>
                <a:sym typeface="Open Sans Light"/>
              </a:rPr>
              <a:t>Första delen handlar om berättande, det var också där vi inledde hösten med våra deltagar grupper. Vi testade på olika övningar och metoder, bland annat testade vi på metoden world cafe </a:t>
            </a:r>
            <a:r>
              <a:rPr b="1" i="0" lang="en-US" sz="1400">
                <a:latin typeface="Open Sans Light"/>
                <a:ea typeface="Open Sans Light"/>
                <a:cs typeface="Open Sans Light"/>
                <a:sym typeface="Open Sans Light"/>
              </a:rPr>
              <a:t>- </a:t>
            </a:r>
            <a:r>
              <a:rPr b="1" i="0" lang="en-US" sz="2000" u="none" strike="noStrike"/>
              <a:t>Premissen är att man delar in klassen i små grupper där de för runda bords-samtal. Efter ett tag bryter grupperna upp och formar nya grupper vid nya bord där de fortsätter samtala om ett givet ämne. </a:t>
            </a:r>
            <a:endParaRPr b="1" i="0" sz="1400">
              <a:latin typeface="Open Sans Light"/>
              <a:ea typeface="Open Sans Light"/>
              <a:cs typeface="Open Sans Light"/>
              <a:sym typeface="Open Sans Light"/>
            </a:endParaRPr>
          </a:p>
          <a:p>
            <a:pPr indent="0" lvl="0" marL="342900" rtl="0" algn="l">
              <a:spcBef>
                <a:spcPts val="0"/>
              </a:spcBef>
              <a:spcAft>
                <a:spcPts val="0"/>
              </a:spcAft>
              <a:buNone/>
            </a:pPr>
            <a:r>
              <a:t/>
            </a:r>
            <a:endParaRPr b="1" sz="1400">
              <a:latin typeface="Open Sans Light"/>
              <a:ea typeface="Open Sans Light"/>
              <a:cs typeface="Open Sans Light"/>
              <a:sym typeface="Open Sans Light"/>
            </a:endParaRPr>
          </a:p>
          <a:p>
            <a:pPr indent="0" lvl="0" marL="342900" rtl="0" algn="l">
              <a:spcBef>
                <a:spcPts val="0"/>
              </a:spcBef>
              <a:spcAft>
                <a:spcPts val="0"/>
              </a:spcAft>
              <a:buNone/>
            </a:pPr>
            <a:r>
              <a:rPr b="1" lang="en-US" sz="1400">
                <a:latin typeface="Open Sans Light"/>
                <a:ea typeface="Open Sans Light"/>
                <a:cs typeface="Open Sans Light"/>
                <a:sym typeface="Open Sans Light"/>
              </a:rPr>
              <a:t> Intervjua varandra två och två</a:t>
            </a:r>
            <a:endParaRPr/>
          </a:p>
          <a:p>
            <a:pPr indent="0" lvl="0" marL="342900" rtl="0" algn="l">
              <a:spcBef>
                <a:spcPts val="0"/>
              </a:spcBef>
              <a:spcAft>
                <a:spcPts val="0"/>
              </a:spcAft>
              <a:buNone/>
            </a:pPr>
            <a:r>
              <a:t/>
            </a:r>
            <a:endParaRPr sz="1400">
              <a:latin typeface="Open Sans Light"/>
              <a:ea typeface="Open Sans Light"/>
              <a:cs typeface="Open Sans Light"/>
              <a:sym typeface="Open Sans Light"/>
            </a:endParaRPr>
          </a:p>
          <a:p>
            <a:pPr indent="-88900" lvl="0" marL="342900" rtl="0" algn="l">
              <a:spcBef>
                <a:spcPts val="0"/>
              </a:spcBef>
              <a:spcAft>
                <a:spcPts val="0"/>
              </a:spcAft>
              <a:buClr>
                <a:schemeClr val="dk1"/>
              </a:buClr>
              <a:buSzPts val="1400"/>
              <a:buFont typeface="Arial"/>
              <a:buChar char="•"/>
            </a:pPr>
            <a:r>
              <a:rPr b="1" lang="en-US" sz="1400">
                <a:latin typeface="Open Sans Light"/>
                <a:ea typeface="Open Sans Light"/>
                <a:cs typeface="Open Sans Light"/>
                <a:sym typeface="Open Sans Light"/>
              </a:rPr>
              <a:t>  </a:t>
            </a:r>
            <a:r>
              <a:rPr b="1" lang="en-US" sz="1200">
                <a:latin typeface="Open Sans Light"/>
                <a:ea typeface="Open Sans Light"/>
                <a:cs typeface="Open Sans Light"/>
                <a:sym typeface="Open Sans Light"/>
              </a:rPr>
              <a:t>Berätta om en händelse i ditt liv som har påverkat dig positivt?</a:t>
            </a:r>
            <a:endParaRPr/>
          </a:p>
          <a:p>
            <a:pPr indent="0" lvl="0" marL="342900" rtl="0" algn="l">
              <a:spcBef>
                <a:spcPts val="0"/>
              </a:spcBef>
              <a:spcAft>
                <a:spcPts val="0"/>
              </a:spcAft>
              <a:buNone/>
            </a:pPr>
            <a:r>
              <a:t/>
            </a:r>
            <a:endParaRPr sz="1200">
              <a:latin typeface="Open Sans Light"/>
              <a:ea typeface="Open Sans Light"/>
              <a:cs typeface="Open Sans Light"/>
              <a:sym typeface="Open Sans Light"/>
            </a:endParaRPr>
          </a:p>
          <a:p>
            <a:pPr indent="-342900" lvl="0" marL="685800" rtl="0" algn="l">
              <a:spcBef>
                <a:spcPts val="0"/>
              </a:spcBef>
              <a:spcAft>
                <a:spcPts val="0"/>
              </a:spcAft>
              <a:buClr>
                <a:schemeClr val="dk1"/>
              </a:buClr>
              <a:buSzPts val="1200"/>
              <a:buFont typeface="Open Sans Light"/>
              <a:buChar char="-"/>
            </a:pPr>
            <a:r>
              <a:rPr b="1" lang="en-US" sz="1200">
                <a:latin typeface="Open Sans Light"/>
                <a:ea typeface="Open Sans Light"/>
                <a:cs typeface="Open Sans Light"/>
                <a:sym typeface="Open Sans Light"/>
              </a:rPr>
              <a:t>T. ex någon gång du har gjort skillnad eller när någon har gjort skillnad för dig</a:t>
            </a:r>
            <a:endParaRPr/>
          </a:p>
          <a:p>
            <a:pPr indent="-266700" lvl="0" marL="685800" rtl="0" algn="l">
              <a:spcBef>
                <a:spcPts val="0"/>
              </a:spcBef>
              <a:spcAft>
                <a:spcPts val="0"/>
              </a:spcAft>
              <a:buClr>
                <a:schemeClr val="dk1"/>
              </a:buClr>
              <a:buSzPts val="1200"/>
              <a:buFont typeface="Calibri"/>
              <a:buNone/>
            </a:pPr>
            <a:r>
              <a:t/>
            </a:r>
            <a:endParaRPr sz="1200">
              <a:latin typeface="Open Sans Light"/>
              <a:ea typeface="Open Sans Light"/>
              <a:cs typeface="Open Sans Light"/>
              <a:sym typeface="Open Sans Light"/>
            </a:endParaRPr>
          </a:p>
          <a:p>
            <a:pPr indent="-76200" lvl="0" marL="342900" rtl="0" algn="l">
              <a:spcBef>
                <a:spcPts val="0"/>
              </a:spcBef>
              <a:spcAft>
                <a:spcPts val="0"/>
              </a:spcAft>
              <a:buClr>
                <a:schemeClr val="dk1"/>
              </a:buClr>
              <a:buSzPts val="1200"/>
              <a:buFont typeface="Arial"/>
              <a:buChar char="•"/>
            </a:pPr>
            <a:r>
              <a:rPr b="1" lang="en-US" sz="1200">
                <a:latin typeface="Open Sans Light"/>
                <a:ea typeface="Open Sans Light"/>
                <a:cs typeface="Open Sans Light"/>
                <a:sym typeface="Open Sans Light"/>
              </a:rPr>
              <a:t> Har du lärt dig något nytt om dig själv och/eller om samhället genom händelsen?</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marR="0" rtl="0" algn="l">
              <a:lnSpc>
                <a:spcPct val="100000"/>
              </a:lnSpc>
              <a:spcBef>
                <a:spcPts val="0"/>
              </a:spcBef>
              <a:spcAft>
                <a:spcPts val="0"/>
              </a:spcAft>
              <a:buClr>
                <a:schemeClr val="dk1"/>
              </a:buClr>
              <a:buSzPts val="1200"/>
              <a:buFont typeface="Arial"/>
              <a:buNone/>
            </a:pPr>
            <a:r>
              <a:rPr lang="en-US"/>
              <a:t>Innan vi sätter igång kan det vara viktigt att veta att det inte kommer att ske någon form av redovisning I helgrupp, men däremot kommer vi att använda ett digitalt verktyg där ni anonymt kommer att skriva in korta beskrivningar av det ni delat i era mindre grupper. Det finns absolut inget krav på att dela med sig av något som känns personligt eller privat, men vill man göra det kan det vara bra att vara förberedd på att det sen kommer ett moment där ni skriver ner det ni delat. </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Ni kommer att få 10 minuter på er i era breakoutrooms, sedan återsamlas vi här för att kort prata om hur övningen var och introducera nästa övning.</a:t>
            </a:r>
            <a:endParaRPr/>
          </a:p>
          <a:p>
            <a:pPr indent="0" lvl="0" marL="342900" rtl="0" algn="l">
              <a:spcBef>
                <a:spcPts val="0"/>
              </a:spcBef>
              <a:spcAft>
                <a:spcPts val="0"/>
              </a:spcAft>
              <a:buClr>
                <a:schemeClr val="dk1"/>
              </a:buClr>
              <a:buSzPts val="1200"/>
              <a:buFont typeface="Arial"/>
              <a:buNone/>
            </a:pPr>
            <a:r>
              <a:t/>
            </a:r>
            <a:endParaRPr b="1" sz="1200">
              <a:solidFill>
                <a:schemeClr val="lt1"/>
              </a:solidFill>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Nu är klockan … vi samlas här igen kl. …</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ÅTERSAMLING I HELGRUPP</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Vi är självkalrt nyfikna på vad ni tyckte om den här första övningen, och vi kommer ägna mer tid åt reflektion i slutet. Nu ska vi ha paus, men i samband med det skulle vi vilja be er att skriva ner en kort reflektion i chatten. Vi ses här igen kl…(7 min senare)</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dk1"/>
              </a:buClr>
              <a:buSzPts val="1200"/>
              <a:buFont typeface="Arial"/>
              <a:buNone/>
            </a:pPr>
            <a:r>
              <a:t/>
            </a:r>
            <a:endParaRPr sz="1200">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399" name="Google Shape;399;g267d2f20734_0_7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00" name="Google Shape;400;g267d2f20734_0_7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2: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Vi kommer börja med en kort introdutkion till projektet, vår metod och varför projektet är viktigt ur en demokratisynpunkt</a:t>
            </a:r>
            <a:endParaRPr/>
          </a:p>
          <a:p>
            <a:pPr indent="-171450" lvl="0" marL="171450" rtl="0" algn="l">
              <a:spcBef>
                <a:spcPts val="0"/>
              </a:spcBef>
              <a:spcAft>
                <a:spcPts val="0"/>
              </a:spcAft>
              <a:buClr>
                <a:schemeClr val="dk1"/>
              </a:buClr>
              <a:buSzPts val="1200"/>
              <a:buFont typeface="Arial"/>
              <a:buChar char="•"/>
            </a:pPr>
            <a:r>
              <a:rPr lang="en-US"/>
              <a:t>Därefter kommer vi genomföra en workshop i  metoden ”!</a:t>
            </a:r>
            <a:endParaRPr/>
          </a:p>
        </p:txBody>
      </p:sp>
      <p:sp>
        <p:nvSpPr>
          <p:cNvPr id="171" name="Google Shape;171;p2: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2: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2: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67f59ad657_0_9: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67f59ad657_0_9: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g267f59ad657_0_9: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67f59ad657_0_0: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67f59ad657_0_0: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267f59ad657_0_0: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34" name="Google Shape;434;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435" name="Google Shape;435;p1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342900" rtl="0" algn="l">
              <a:spcBef>
                <a:spcPts val="0"/>
              </a:spcBef>
              <a:spcAft>
                <a:spcPts val="0"/>
              </a:spcAft>
              <a:buNone/>
            </a:pPr>
            <a:r>
              <a:t/>
            </a:r>
            <a:endParaRPr b="1">
              <a:latin typeface="Open Sans Light"/>
              <a:ea typeface="Open Sans Light"/>
              <a:cs typeface="Open Sans Light"/>
              <a:sym typeface="Open Sans Light"/>
            </a:endParaRPr>
          </a:p>
          <a:p>
            <a:pPr indent="0" lvl="0" marL="342900" rtl="0" algn="l">
              <a:spcBef>
                <a:spcPts val="0"/>
              </a:spcBef>
              <a:spcAft>
                <a:spcPts val="0"/>
              </a:spcAft>
              <a:buNone/>
            </a:pPr>
            <a:r>
              <a:rPr b="1" lang="en-US" sz="1200">
                <a:latin typeface="Open Sans Light"/>
                <a:ea typeface="Open Sans Light"/>
                <a:cs typeface="Open Sans Light"/>
                <a:sym typeface="Open Sans Light"/>
              </a:rPr>
              <a:t>VÄLKOMNA TILLBAKA </a:t>
            </a:r>
            <a:endParaRPr/>
          </a:p>
          <a:p>
            <a:pPr indent="0" lvl="0" marL="342900" rtl="0" algn="l">
              <a:spcBef>
                <a:spcPts val="0"/>
              </a:spcBef>
              <a:spcAft>
                <a:spcPts val="0"/>
              </a:spcAft>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None/>
            </a:pPr>
            <a:r>
              <a:rPr b="1" lang="en-US" sz="1200">
                <a:latin typeface="Open Sans Light"/>
                <a:ea typeface="Open Sans Light"/>
                <a:cs typeface="Open Sans Light"/>
                <a:sym typeface="Open Sans Light"/>
              </a:rPr>
              <a:t>(ELIN) Gå igenom kommentarer från chatten.</a:t>
            </a:r>
            <a:endParaRPr/>
          </a:p>
          <a:p>
            <a:pPr indent="0" lvl="0" marL="342900" rtl="0" algn="l">
              <a:spcBef>
                <a:spcPts val="0"/>
              </a:spcBef>
              <a:spcAft>
                <a:spcPts val="0"/>
              </a:spcAft>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None/>
            </a:pPr>
            <a:r>
              <a:rPr b="1" lang="en-US" sz="1200">
                <a:latin typeface="Open Sans Light"/>
                <a:ea typeface="Open Sans Light"/>
                <a:cs typeface="Open Sans Light"/>
                <a:sym typeface="Open Sans Light"/>
              </a:rPr>
              <a:t>DEL 2. GLOBALA MÅLEN</a:t>
            </a:r>
            <a:br>
              <a:rPr b="1" lang="en-US" sz="1200">
                <a:latin typeface="Open Sans Light"/>
                <a:ea typeface="Open Sans Light"/>
                <a:cs typeface="Open Sans Light"/>
                <a:sym typeface="Open Sans Light"/>
              </a:rPr>
            </a:br>
            <a:br>
              <a:rPr b="1" lang="en-US" sz="1200">
                <a:latin typeface="Open Sans Light"/>
                <a:ea typeface="Open Sans Light"/>
                <a:cs typeface="Open Sans Light"/>
                <a:sym typeface="Open Sans Light"/>
              </a:rPr>
            </a:br>
            <a:r>
              <a:rPr b="1" lang="en-US" sz="1200">
                <a:latin typeface="Open Sans Light"/>
                <a:ea typeface="Open Sans Light"/>
                <a:cs typeface="Open Sans Light"/>
                <a:sym typeface="Open Sans Light"/>
              </a:rPr>
              <a:t>Andra delen handlar om globala målen. I projektet arbetade vi med globala målen både i de enskilda grupperna på skolorna men också under våra utbytesresor där två skolor i projektet tillsammans workshopade om globala målen och sina egna berättelser och skapa projektidéer. </a:t>
            </a:r>
            <a:endParaRPr/>
          </a:p>
          <a:p>
            <a:pPr indent="0" lvl="0" marL="342900" rtl="0" algn="l">
              <a:spcBef>
                <a:spcPts val="0"/>
              </a:spcBef>
              <a:spcAft>
                <a:spcPts val="0"/>
              </a:spcAft>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None/>
            </a:pPr>
            <a:r>
              <a:rPr b="1" lang="en-US" sz="1200">
                <a:latin typeface="Open Sans Light"/>
                <a:ea typeface="Open Sans Light"/>
                <a:cs typeface="Open Sans Light"/>
                <a:sym typeface="Open Sans Light"/>
              </a:rPr>
              <a:t>Välj Globala mål</a:t>
            </a:r>
            <a:endParaRPr/>
          </a:p>
          <a:p>
            <a:pPr indent="0" lvl="0" marL="342900" rtl="0" algn="l">
              <a:spcBef>
                <a:spcPts val="0"/>
              </a:spcBef>
              <a:spcAft>
                <a:spcPts val="0"/>
              </a:spcAft>
              <a:buNone/>
            </a:pPr>
            <a:r>
              <a:rPr b="1" lang="en-US" sz="1200">
                <a:latin typeface="Open Sans Light"/>
                <a:ea typeface="Open Sans Light"/>
                <a:cs typeface="Open Sans Light"/>
                <a:sym typeface="Open Sans Light"/>
              </a:rPr>
              <a:t>Nya grupper, tre personer (Breakoutrooms 10 min)</a:t>
            </a:r>
            <a:endParaRPr/>
          </a:p>
          <a:p>
            <a:pPr indent="0" lvl="0" marL="342900" rtl="0" algn="l">
              <a:spcBef>
                <a:spcPts val="0"/>
              </a:spcBef>
              <a:spcAft>
                <a:spcPts val="0"/>
              </a:spcAft>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None/>
            </a:pPr>
            <a:r>
              <a:t/>
            </a:r>
            <a:endParaRPr sz="1200">
              <a:latin typeface="Open Sans Light"/>
              <a:ea typeface="Open Sans Light"/>
              <a:cs typeface="Open Sans Light"/>
              <a:sym typeface="Open Sans Light"/>
            </a:endParaRPr>
          </a:p>
          <a:p>
            <a:pPr indent="-76200" lvl="0" marL="342900" marR="0" rtl="0" algn="l">
              <a:lnSpc>
                <a:spcPct val="100000"/>
              </a:lnSpc>
              <a:spcBef>
                <a:spcPts val="0"/>
              </a:spcBef>
              <a:spcAft>
                <a:spcPts val="0"/>
              </a:spcAft>
              <a:buClr>
                <a:schemeClr val="dk1"/>
              </a:buClr>
              <a:buSzPts val="1200"/>
              <a:buFont typeface="Arial"/>
              <a:buChar char="•"/>
            </a:pPr>
            <a:r>
              <a:rPr b="1" lang="en-US" sz="1200">
                <a:latin typeface="Open Sans Light"/>
                <a:ea typeface="Open Sans Light"/>
                <a:cs typeface="Open Sans Light"/>
                <a:sym typeface="Open Sans Light"/>
              </a:rPr>
              <a:t>Använd verktyget Padlet – Globala målen - </a:t>
            </a:r>
            <a:r>
              <a:rPr b="1" lang="en-US" sz="1800" u="sng">
                <a:latin typeface="Calibri"/>
                <a:ea typeface="Calibri"/>
                <a:cs typeface="Calibri"/>
                <a:sym typeface="Calibri"/>
                <a:hlinkClick r:id="rId2"/>
              </a:rPr>
              <a:t>https://padlet.com/elinbonnier/u10hxb51x7634gug</a:t>
            </a:r>
            <a:r>
              <a:rPr b="1" lang="en-US" sz="1800">
                <a:latin typeface="Calibri"/>
                <a:ea typeface="Calibri"/>
                <a:cs typeface="Calibri"/>
                <a:sym typeface="Calibri"/>
              </a:rPr>
              <a:t>   </a:t>
            </a:r>
            <a:endParaRPr sz="1800">
              <a:latin typeface="Calibri"/>
              <a:ea typeface="Calibri"/>
              <a:cs typeface="Calibri"/>
              <a:sym typeface="Calibri"/>
            </a:endParaRPr>
          </a:p>
          <a:p>
            <a:pPr indent="0" lvl="0" marL="342900" marR="0" rtl="0" algn="l">
              <a:lnSpc>
                <a:spcPct val="100000"/>
              </a:lnSpc>
              <a:spcBef>
                <a:spcPts val="0"/>
              </a:spcBef>
              <a:spcAft>
                <a:spcPts val="0"/>
              </a:spcAft>
              <a:buClr>
                <a:schemeClr val="dk1"/>
              </a:buClr>
              <a:buSzPts val="1200"/>
              <a:buFont typeface="Arial"/>
              <a:buNone/>
            </a:pPr>
            <a:r>
              <a:t/>
            </a:r>
            <a:endParaRPr sz="1200">
              <a:latin typeface="Open Sans Light"/>
              <a:ea typeface="Open Sans Light"/>
              <a:cs typeface="Open Sans Light"/>
              <a:sym typeface="Open Sans Light"/>
            </a:endParaRPr>
          </a:p>
          <a:p>
            <a:pPr indent="-76200" lvl="0" marL="342900" rtl="0" algn="l">
              <a:spcBef>
                <a:spcPts val="0"/>
              </a:spcBef>
              <a:spcAft>
                <a:spcPts val="0"/>
              </a:spcAft>
              <a:buClr>
                <a:schemeClr val="dk1"/>
              </a:buClr>
              <a:buSzPts val="1200"/>
              <a:buFont typeface="Arial"/>
              <a:buChar char="•"/>
            </a:pPr>
            <a:r>
              <a:rPr b="1" lang="en-US" sz="1200">
                <a:latin typeface="Open Sans Light"/>
                <a:ea typeface="Open Sans Light"/>
                <a:cs typeface="Open Sans Light"/>
                <a:sym typeface="Open Sans Light"/>
              </a:rPr>
              <a:t>Återberätta för varandra vad ni kom fram till under del 1. </a:t>
            </a:r>
            <a:endParaRPr/>
          </a:p>
          <a:p>
            <a:pPr indent="0" lvl="0" marL="342900" rtl="0" algn="l">
              <a:spcBef>
                <a:spcPts val="0"/>
              </a:spcBef>
              <a:spcAft>
                <a:spcPts val="0"/>
              </a:spcAft>
              <a:buNone/>
            </a:pPr>
            <a:r>
              <a:t/>
            </a:r>
            <a:endParaRPr sz="1200">
              <a:latin typeface="Open Sans Light"/>
              <a:ea typeface="Open Sans Light"/>
              <a:cs typeface="Open Sans Light"/>
              <a:sym typeface="Open Sans Light"/>
            </a:endParaRPr>
          </a:p>
          <a:p>
            <a:pPr indent="-76200" lvl="0" marL="342900" rtl="0" algn="l">
              <a:spcBef>
                <a:spcPts val="0"/>
              </a:spcBef>
              <a:spcAft>
                <a:spcPts val="0"/>
              </a:spcAft>
              <a:buClr>
                <a:schemeClr val="dk1"/>
              </a:buClr>
              <a:buSzPts val="1200"/>
              <a:buFont typeface="Arial"/>
              <a:buChar char="•"/>
            </a:pPr>
            <a:r>
              <a:rPr b="1" lang="en-US" sz="1200">
                <a:latin typeface="Open Sans Light"/>
                <a:ea typeface="Open Sans Light"/>
                <a:cs typeface="Open Sans Light"/>
                <a:sym typeface="Open Sans Light"/>
              </a:rPr>
              <a:t>Kom fram till vilket eller vilka mål som detta skulle kunna passa in under</a:t>
            </a:r>
            <a:endParaRPr/>
          </a:p>
          <a:p>
            <a:pPr indent="0" lvl="0" marL="342900" rtl="0" algn="l">
              <a:spcBef>
                <a:spcPts val="0"/>
              </a:spcBef>
              <a:spcAft>
                <a:spcPts val="0"/>
              </a:spcAft>
              <a:buNone/>
            </a:pPr>
            <a:r>
              <a:t/>
            </a:r>
            <a:endParaRPr sz="1200">
              <a:latin typeface="Open Sans Light"/>
              <a:ea typeface="Open Sans Light"/>
              <a:cs typeface="Open Sans Light"/>
              <a:sym typeface="Open Sans Light"/>
            </a:endParaRPr>
          </a:p>
          <a:p>
            <a:pPr indent="-76200" lvl="0" marL="342900" rtl="0" algn="l">
              <a:spcBef>
                <a:spcPts val="0"/>
              </a:spcBef>
              <a:spcAft>
                <a:spcPts val="0"/>
              </a:spcAft>
              <a:buClr>
                <a:schemeClr val="dk1"/>
              </a:buClr>
              <a:buSzPts val="1200"/>
              <a:buFont typeface="Arial"/>
              <a:buChar char="•"/>
            </a:pPr>
            <a:r>
              <a:rPr b="1" lang="en-US" sz="1200">
                <a:latin typeface="Open Sans Light"/>
                <a:ea typeface="Open Sans Light"/>
                <a:cs typeface="Open Sans Light"/>
                <a:sym typeface="Open Sans Light"/>
              </a:rPr>
              <a:t>Man kan skriva in samma handling/berättelse under flera mål</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När vi kommer tillbaka kommer vi att titta på det ni skrivit in i padlet tillsammans i helgrupp. Man är helt anonym när man skriver in kommentarer, men det kan vara bra att tänka på om man delar något personligt. Ni kan självklart skriva in olika händelser eller berättelser under de globala målen. </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Ni kommer att arbeta i breakoutrooms i 10 minuter, det betyder att ni väldigt snabbt ska sammanfatta vad ni kom fram till under del 1. Gå sedan in i verktyget Padlet och skriv under de globala mål som ni bäst tycker passar med er berättelse/handling som ni pratade om under del 1. </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När vi återsamlas i helgrupp kommer vi att kort gå igenom övningen och titta på vad ni skrivit i  padlet. Sedan kommer vi introducera den sista delen. </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ÅTERSAMLING I HELGRUPP </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NELLY</a:t>
            </a:r>
            <a:endParaRPr/>
          </a:p>
          <a:p>
            <a:pPr indent="0" lvl="0" marL="342900" rtl="0" algn="l">
              <a:spcBef>
                <a:spcPts val="0"/>
              </a:spcBef>
              <a:spcAft>
                <a:spcPts val="0"/>
              </a:spcAft>
              <a:buClr>
                <a:schemeClr val="dk1"/>
              </a:buClr>
              <a:buSzPts val="1200"/>
              <a:buFont typeface="Arial"/>
              <a:buNone/>
            </a:pPr>
            <a:r>
              <a:t/>
            </a:r>
            <a:endParaRPr b="1" sz="1200">
              <a:latin typeface="Open Sans Light"/>
              <a:ea typeface="Open Sans Light"/>
              <a:cs typeface="Open Sans Light"/>
              <a:sym typeface="Open Sans Light"/>
            </a:endParaRPr>
          </a:p>
          <a:p>
            <a:pPr indent="0" lvl="0" marL="342900" rtl="0" algn="l">
              <a:spcBef>
                <a:spcPts val="0"/>
              </a:spcBef>
              <a:spcAft>
                <a:spcPts val="0"/>
              </a:spcAft>
              <a:buClr>
                <a:schemeClr val="lt1"/>
              </a:buClr>
              <a:buSzPts val="1200"/>
              <a:buFont typeface="Arial"/>
              <a:buNone/>
            </a:pPr>
            <a:r>
              <a:rPr b="1" lang="en-US" sz="1200">
                <a:latin typeface="Open Sans Light"/>
                <a:ea typeface="Open Sans Light"/>
                <a:cs typeface="Open Sans Light"/>
                <a:sym typeface="Open Sans Light"/>
              </a:rPr>
              <a:t>PADLET </a:t>
            </a:r>
            <a:endParaRPr sz="1200">
              <a:latin typeface="Open Sans Light"/>
              <a:ea typeface="Open Sans Light"/>
              <a:cs typeface="Open Sans Light"/>
              <a:sym typeface="Open Sans Light"/>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437" name="Google Shape;437;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38" name="Google Shape;438;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48" name="Google Shape;448;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449" name="Google Shape;449;p1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1800"/>
              <a:buFont typeface="Noto Sans Symbols"/>
              <a:buChar char="∙"/>
            </a:pPr>
            <a:r>
              <a:rPr lang="en-US" sz="1800">
                <a:latin typeface="Calibri"/>
                <a:ea typeface="Calibri"/>
                <a:cs typeface="Calibri"/>
                <a:sym typeface="Calibri"/>
              </a:rPr>
              <a:t>Samma grupper som i del 2 (Breakoutrooms 15 min)</a:t>
            </a:r>
            <a:endParaRPr/>
          </a:p>
          <a:p>
            <a:pPr indent="0" lvl="0" marL="685800" rtl="0" algn="l">
              <a:lnSpc>
                <a:spcPct val="107000"/>
              </a:lnSpc>
              <a:spcBef>
                <a:spcPts val="0"/>
              </a:spcBef>
              <a:spcAft>
                <a:spcPts val="0"/>
              </a:spcAft>
              <a:buNone/>
            </a:pPr>
            <a:r>
              <a:rPr lang="en-US" sz="1800">
                <a:latin typeface="Calibri"/>
                <a:ea typeface="Calibri"/>
                <a:cs typeface="Calibri"/>
                <a:sym typeface="Calibri"/>
              </a:rPr>
              <a:t> </a:t>
            </a:r>
            <a:endParaRPr/>
          </a:p>
          <a:p>
            <a:pPr indent="-342900" lvl="0" marL="342900" rtl="0" algn="l">
              <a:lnSpc>
                <a:spcPct val="107000"/>
              </a:lnSpc>
              <a:spcBef>
                <a:spcPts val="0"/>
              </a:spcBef>
              <a:spcAft>
                <a:spcPts val="0"/>
              </a:spcAft>
              <a:buClr>
                <a:schemeClr val="dk1"/>
              </a:buClr>
              <a:buSzPts val="1800"/>
              <a:buFont typeface="Noto Sans Symbols"/>
              <a:buChar char="∙"/>
            </a:pPr>
            <a:r>
              <a:rPr lang="en-US" sz="1800">
                <a:latin typeface="Calibri"/>
                <a:ea typeface="Calibri"/>
                <a:cs typeface="Calibri"/>
                <a:sym typeface="Calibri"/>
              </a:rPr>
              <a:t>Diskutera i gruppen de globala mål som ni valt under del 2. </a:t>
            </a:r>
            <a:endParaRPr/>
          </a:p>
          <a:p>
            <a:pPr indent="0" lvl="0" marL="457200" rtl="0" algn="l">
              <a:lnSpc>
                <a:spcPct val="107000"/>
              </a:lnSpc>
              <a:spcBef>
                <a:spcPts val="0"/>
              </a:spcBef>
              <a:spcAft>
                <a:spcPts val="0"/>
              </a:spcAft>
              <a:buNone/>
            </a:pPr>
            <a:r>
              <a:rPr lang="en-US" sz="1800">
                <a:latin typeface="Calibri"/>
                <a:ea typeface="Calibri"/>
                <a:cs typeface="Calibri"/>
                <a:sym typeface="Calibri"/>
              </a:rPr>
              <a:t> </a:t>
            </a:r>
            <a:endParaRPr/>
          </a:p>
          <a:p>
            <a:pPr indent="-342900" lvl="0" marL="342900" rtl="0" algn="l">
              <a:lnSpc>
                <a:spcPct val="107000"/>
              </a:lnSpc>
              <a:spcBef>
                <a:spcPts val="0"/>
              </a:spcBef>
              <a:spcAft>
                <a:spcPts val="0"/>
              </a:spcAft>
              <a:buClr>
                <a:schemeClr val="dk1"/>
              </a:buClr>
              <a:buSzPts val="1800"/>
              <a:buFont typeface="Noto Sans Symbols"/>
              <a:buChar char="∙"/>
            </a:pPr>
            <a:r>
              <a:rPr lang="en-US" sz="1800">
                <a:latin typeface="Calibri"/>
                <a:ea typeface="Calibri"/>
                <a:cs typeface="Calibri"/>
                <a:sym typeface="Calibri"/>
              </a:rPr>
              <a:t>Bestäm vilket eller vilka globala mål ni vill fokusera ert förändringsarbete på.</a:t>
            </a:r>
            <a:endParaRPr/>
          </a:p>
          <a:p>
            <a:pPr indent="0" lvl="0" marL="685800" rtl="0" algn="l">
              <a:lnSpc>
                <a:spcPct val="107000"/>
              </a:lnSpc>
              <a:spcBef>
                <a:spcPts val="0"/>
              </a:spcBef>
              <a:spcAft>
                <a:spcPts val="0"/>
              </a:spcAft>
              <a:buNone/>
            </a:pPr>
            <a:r>
              <a:rPr lang="en-US" sz="1800">
                <a:latin typeface="Calibri"/>
                <a:ea typeface="Calibri"/>
                <a:cs typeface="Calibri"/>
                <a:sym typeface="Calibri"/>
              </a:rPr>
              <a:t> </a:t>
            </a:r>
            <a:endParaRPr/>
          </a:p>
          <a:p>
            <a:pPr indent="0" lvl="0" marL="685800" rtl="0" algn="l">
              <a:lnSpc>
                <a:spcPct val="107000"/>
              </a:lnSpc>
              <a:spcBef>
                <a:spcPts val="0"/>
              </a:spcBef>
              <a:spcAft>
                <a:spcPts val="0"/>
              </a:spcAft>
              <a:buNone/>
            </a:pPr>
            <a:r>
              <a:rPr lang="en-US" sz="1800">
                <a:latin typeface="Calibri"/>
                <a:ea typeface="Calibri"/>
                <a:cs typeface="Calibri"/>
                <a:sym typeface="Calibri"/>
              </a:rPr>
              <a:t> </a:t>
            </a:r>
            <a:endParaRPr/>
          </a:p>
          <a:p>
            <a:pPr indent="0" lvl="0" marL="0" rtl="0" algn="l">
              <a:lnSpc>
                <a:spcPct val="107000"/>
              </a:lnSpc>
              <a:spcBef>
                <a:spcPts val="800"/>
              </a:spcBef>
              <a:spcAft>
                <a:spcPts val="0"/>
              </a:spcAft>
              <a:buNone/>
            </a:pPr>
            <a:r>
              <a:rPr lang="en-US" sz="1800">
                <a:latin typeface="Calibri"/>
                <a:ea typeface="Calibri"/>
                <a:cs typeface="Calibri"/>
                <a:sym typeface="Calibri"/>
              </a:rPr>
              <a:t>Instruktioner</a:t>
            </a:r>
            <a:endParaRPr/>
          </a:p>
          <a:p>
            <a:pPr indent="0" lvl="0" marL="0" rtl="0" algn="l">
              <a:lnSpc>
                <a:spcPct val="107000"/>
              </a:lnSpc>
              <a:spcBef>
                <a:spcPts val="800"/>
              </a:spcBef>
              <a:spcAft>
                <a:spcPts val="0"/>
              </a:spcAft>
              <a:buNone/>
            </a:pPr>
            <a:r>
              <a:rPr lang="en-US" sz="1800">
                <a:latin typeface="Calibri"/>
                <a:ea typeface="Calibri"/>
                <a:cs typeface="Calibri"/>
                <a:sym typeface="Calibri"/>
              </a:rPr>
              <a:t>Ni ska kunna genomföra förändringsarbetet på en folkhögskola. Det finns en liten budget på skolan som gör det möjligt att bjuda in externa gäster eller köpa in material. </a:t>
            </a:r>
            <a:endParaRPr/>
          </a:p>
          <a:p>
            <a:pPr indent="0" lvl="0" marL="685800" rtl="0" algn="l">
              <a:lnSpc>
                <a:spcPct val="107000"/>
              </a:lnSpc>
              <a:spcBef>
                <a:spcPts val="800"/>
              </a:spcBef>
              <a:spcAft>
                <a:spcPts val="0"/>
              </a:spcAft>
              <a:buNone/>
            </a:pPr>
            <a:r>
              <a:rPr lang="en-US" sz="1800">
                <a:latin typeface="Calibri"/>
                <a:ea typeface="Calibri"/>
                <a:cs typeface="Calibri"/>
                <a:sym typeface="Calibri"/>
              </a:rPr>
              <a:t> </a:t>
            </a:r>
            <a:endParaRPr/>
          </a:p>
          <a:p>
            <a:pPr indent="0" lvl="0" marL="0" rtl="0" algn="l">
              <a:lnSpc>
                <a:spcPct val="107000"/>
              </a:lnSpc>
              <a:spcBef>
                <a:spcPts val="800"/>
              </a:spcBef>
              <a:spcAft>
                <a:spcPts val="0"/>
              </a:spcAft>
              <a:buNone/>
            </a:pPr>
            <a:r>
              <a:rPr lang="en-US" sz="1800">
                <a:latin typeface="Calibri"/>
                <a:ea typeface="Calibri"/>
                <a:cs typeface="Calibri"/>
                <a:sym typeface="Calibri"/>
              </a:rPr>
              <a:t>Gör en pitch på 1 min av ett genomförbart projekt som ni skulle vilja göra. </a:t>
            </a:r>
            <a:endParaRPr/>
          </a:p>
          <a:p>
            <a:pPr indent="0" lvl="0" marL="685800" rtl="0" algn="l">
              <a:lnSpc>
                <a:spcPct val="107000"/>
              </a:lnSpc>
              <a:spcBef>
                <a:spcPts val="800"/>
              </a:spcBef>
              <a:spcAft>
                <a:spcPts val="0"/>
              </a:spcAft>
              <a:buNone/>
            </a:pPr>
            <a:r>
              <a:rPr lang="en-US" sz="1800">
                <a:latin typeface="Calibri"/>
                <a:ea typeface="Calibri"/>
                <a:cs typeface="Calibri"/>
                <a:sym typeface="Calibri"/>
              </a:rPr>
              <a:t> </a:t>
            </a:r>
            <a:endParaRPr/>
          </a:p>
          <a:p>
            <a:pPr indent="-342900" lvl="0" marL="342900" rtl="0" algn="l">
              <a:lnSpc>
                <a:spcPct val="107000"/>
              </a:lnSpc>
              <a:spcBef>
                <a:spcPts val="0"/>
              </a:spcBef>
              <a:spcAft>
                <a:spcPts val="0"/>
              </a:spcAft>
              <a:buClr>
                <a:schemeClr val="dk1"/>
              </a:buClr>
              <a:buSzPts val="1800"/>
              <a:buFont typeface="Times New Roman"/>
              <a:buChar char="-"/>
            </a:pPr>
            <a:r>
              <a:rPr lang="en-US" sz="1800">
                <a:latin typeface="Calibri"/>
                <a:ea typeface="Calibri"/>
                <a:cs typeface="Calibri"/>
                <a:sym typeface="Calibri"/>
              </a:rPr>
              <a:t>Vad är er idé?</a:t>
            </a:r>
            <a:endParaRPr/>
          </a:p>
          <a:p>
            <a:pPr indent="-342900" lvl="0" marL="342900" rtl="0" algn="l">
              <a:lnSpc>
                <a:spcPct val="107000"/>
              </a:lnSpc>
              <a:spcBef>
                <a:spcPts val="0"/>
              </a:spcBef>
              <a:spcAft>
                <a:spcPts val="0"/>
              </a:spcAft>
              <a:buClr>
                <a:schemeClr val="dk1"/>
              </a:buClr>
              <a:buSzPts val="1800"/>
              <a:buFont typeface="Times New Roman"/>
              <a:buChar char="-"/>
            </a:pPr>
            <a:r>
              <a:rPr lang="en-US" sz="1800">
                <a:latin typeface="Calibri"/>
                <a:ea typeface="Calibri"/>
                <a:cs typeface="Calibri"/>
                <a:sym typeface="Calibri"/>
              </a:rPr>
              <a:t>Vad är syftet/målet med er idé? För vem?</a:t>
            </a:r>
            <a:endParaRPr/>
          </a:p>
          <a:p>
            <a:pPr indent="-342900" lvl="0" marL="342900" rtl="0" algn="l">
              <a:lnSpc>
                <a:spcPct val="107000"/>
              </a:lnSpc>
              <a:spcBef>
                <a:spcPts val="0"/>
              </a:spcBef>
              <a:spcAft>
                <a:spcPts val="0"/>
              </a:spcAft>
              <a:buClr>
                <a:srgbClr val="000000"/>
              </a:buClr>
              <a:buSzPts val="1800"/>
              <a:buFont typeface="Times New Roman"/>
              <a:buChar char="-"/>
            </a:pPr>
            <a:r>
              <a:rPr lang="en-US" sz="1800">
                <a:solidFill>
                  <a:srgbClr val="000000"/>
                </a:solidFill>
                <a:latin typeface="Calibri"/>
                <a:ea typeface="Calibri"/>
                <a:cs typeface="Calibri"/>
                <a:sym typeface="Calibri"/>
              </a:rPr>
              <a:t>Vilka personer ska vara med i projektet? (tex gäster, deltagare, organisationer, föreningar)</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Times New Roman"/>
              <a:buChar char="-"/>
            </a:pPr>
            <a:r>
              <a:rPr lang="en-US" sz="1800">
                <a:latin typeface="Calibri"/>
                <a:ea typeface="Calibri"/>
                <a:cs typeface="Calibri"/>
                <a:sym typeface="Calibri"/>
              </a:rPr>
              <a:t>Vad är nästa steg?  </a:t>
            </a:r>
            <a:endParaRPr/>
          </a:p>
          <a:p>
            <a:pPr indent="0" lvl="0" marL="0" rtl="0" algn="l">
              <a:spcBef>
                <a:spcPts val="80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ÅTERSAMLING I HELGRUPP</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GRUPPERNA PITCHAR</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AVSLUTNINGSRUNDA – ELIN</a:t>
            </a:r>
            <a:endParaRPr/>
          </a:p>
          <a:p>
            <a:pPr indent="0" lvl="0" marL="0" rtl="0" algn="l">
              <a:spcBef>
                <a:spcPts val="0"/>
              </a:spcBef>
              <a:spcAft>
                <a:spcPts val="0"/>
              </a:spcAft>
              <a:buClr>
                <a:schemeClr val="dk1"/>
              </a:buClr>
              <a:buSzPts val="1200"/>
              <a:buFont typeface="Arial"/>
              <a:buNone/>
            </a:pPr>
            <a:r>
              <a:rPr lang="en-US"/>
              <a:t>- </a:t>
            </a:r>
            <a:endParaRPr/>
          </a:p>
          <a:p>
            <a:pPr indent="0" lvl="0" marL="0" rtl="0" algn="l">
              <a:spcBef>
                <a:spcPts val="0"/>
              </a:spcBef>
              <a:spcAft>
                <a:spcPts val="0"/>
              </a:spcAft>
              <a:buClr>
                <a:schemeClr val="dk1"/>
              </a:buClr>
              <a:buSzPts val="1200"/>
              <a:buFont typeface="Arial"/>
              <a:buNone/>
            </a:pPr>
            <a:r>
              <a:t/>
            </a:r>
            <a:endParaRPr/>
          </a:p>
        </p:txBody>
      </p:sp>
      <p:sp>
        <p:nvSpPr>
          <p:cNvPr id="451" name="Google Shape;451;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52" name="Google Shape;452;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67f59ad657_0_30: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67f59ad657_0_30: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267f59ad657_0_30: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67f59ad657_0_43: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67f59ad657_0_43: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67f59ad657_0_43: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67f59ad657_0_51: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67f59ad657_0_51: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267f59ad657_0_51: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5: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15: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Elin.bonnier@sverigesfolkhogskolor.se</a:t>
            </a:r>
            <a:endParaRPr/>
          </a:p>
          <a:p>
            <a:pPr indent="0" lvl="0" marL="0" rtl="0" algn="l">
              <a:spcBef>
                <a:spcPts val="0"/>
              </a:spcBef>
              <a:spcAft>
                <a:spcPts val="0"/>
              </a:spcAft>
              <a:buNone/>
            </a:pPr>
            <a:r>
              <a:rPr lang="en-US"/>
              <a:t>nelly.bachner@sverigesfolkhogskolor.se</a:t>
            </a:r>
            <a:endParaRPr/>
          </a:p>
          <a:p>
            <a:pPr indent="0" lvl="0" marL="0" rtl="0" algn="l">
              <a:spcBef>
                <a:spcPts val="0"/>
              </a:spcBef>
              <a:spcAft>
                <a:spcPts val="0"/>
              </a:spcAft>
              <a:buNone/>
            </a:pPr>
            <a:r>
              <a:t/>
            </a:r>
            <a:endParaRPr/>
          </a:p>
        </p:txBody>
      </p:sp>
      <p:sp>
        <p:nvSpPr>
          <p:cNvPr id="483" name="Google Shape;483;p15: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83" name="Google Shape;183;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31.03.2023</a:t>
            </a:r>
            <a:endParaRPr b="0" i="0" sz="1200" u="none" cap="none" strike="noStrike">
              <a:solidFill>
                <a:srgbClr val="000000"/>
              </a:solidFill>
              <a:latin typeface="Calibri"/>
              <a:ea typeface="Calibri"/>
              <a:cs typeface="Calibri"/>
              <a:sym typeface="Calibri"/>
            </a:endParaRPr>
          </a:p>
        </p:txBody>
      </p:sp>
      <p:sp>
        <p:nvSpPr>
          <p:cNvPr id="184" name="Google Shape;184;p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186" name="Google Shape;186;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87" name="Google Shape;187;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4: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ELIN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Projektet går i korthet ut på att vi tillsammans med deltagare som läser allmän kurs ska utveckla en metod som heter Jag-Vi-Världen.</a:t>
            </a:r>
            <a:br>
              <a:rPr lang="en-US"/>
            </a:br>
            <a:r>
              <a:rPr lang="en-US"/>
              <a:t>Metoden har som syfte att väcka engagemang och tro på förändring hos deltagarna och koppla deltagares egna berättelser, erfarenheter och engagemang till de globala målen.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Kortfattat </a:t>
            </a:r>
            <a:endParaRPr/>
          </a:p>
          <a:p>
            <a:pPr indent="0" lvl="0" marL="0" rtl="0" algn="l">
              <a:spcBef>
                <a:spcPts val="0"/>
              </a:spcBef>
              <a:spcAft>
                <a:spcPts val="0"/>
              </a:spcAft>
              <a:buNone/>
            </a:pPr>
            <a:r>
              <a:rPr lang="en-US"/>
              <a:t>Pågår i två år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Målet är att ta fram stärkande metoder som ökar känslan av egenmakt och viljan att förändra, öka förståelsen kring de globala målen på en mer individuell nivå.</a:t>
            </a:r>
            <a:endParaRPr/>
          </a:p>
          <a:p>
            <a:pPr indent="0" lvl="0" marL="0" rtl="0" algn="l">
              <a:spcBef>
                <a:spcPts val="0"/>
              </a:spcBef>
              <a:spcAft>
                <a:spcPts val="0"/>
              </a:spcAft>
              <a:buNone/>
            </a:pPr>
            <a:r>
              <a:t/>
            </a:r>
            <a:endParaRPr/>
          </a:p>
        </p:txBody>
      </p:sp>
      <p:sp>
        <p:nvSpPr>
          <p:cNvPr id="198" name="Google Shape;198;p4: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5: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Folkbildarforum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Dessa skolor är det som medverkar i projektet!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Prata lite om att det är personer i Allmän kurs.</a:t>
            </a:r>
            <a:endParaRPr/>
          </a:p>
          <a:p>
            <a:pPr indent="0" lvl="0" marL="0" rtl="0" algn="l">
              <a:spcBef>
                <a:spcPts val="0"/>
              </a:spcBef>
              <a:spcAft>
                <a:spcPts val="0"/>
              </a:spcAft>
              <a:buNone/>
            </a:pPr>
            <a:r>
              <a:rPr lang="en-US"/>
              <a:t>Grupperna ser väldigt olika ut mellan skolorna vilket är både utmanade och roligt.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Varför är det här projektet viktigt då?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Men varför?</a:t>
            </a:r>
            <a:endParaRPr/>
          </a:p>
          <a:p>
            <a:pPr indent="0" lvl="0" marL="0" rtl="0" algn="l">
              <a:spcBef>
                <a:spcPts val="0"/>
              </a:spcBef>
              <a:spcAft>
                <a:spcPts val="0"/>
              </a:spcAft>
              <a:buNone/>
            </a:pPr>
            <a:r>
              <a:rPr lang="en-US"/>
              <a:t>Vad är då syftet med detta?</a:t>
            </a:r>
            <a:endParaRPr/>
          </a:p>
          <a:p>
            <a:pPr indent="0" lvl="0" marL="0" rtl="0" algn="l">
              <a:spcBef>
                <a:spcPts val="0"/>
              </a:spcBef>
              <a:spcAft>
                <a:spcPts val="0"/>
              </a:spcAft>
              <a:buNone/>
            </a:pPr>
            <a:r>
              <a:rPr lang="en-US"/>
              <a:t>Ja det finns många anledningar till varför ett sånt här projekt är viktigt och jag tänkte börja med att nämna det faktum att </a:t>
            </a:r>
            <a:endParaRPr/>
          </a:p>
          <a:p>
            <a:pPr indent="0" lvl="0" marL="0" rtl="0" algn="l">
              <a:spcBef>
                <a:spcPts val="0"/>
              </a:spcBef>
              <a:spcAft>
                <a:spcPts val="0"/>
              </a:spcAft>
              <a:buNone/>
            </a:pPr>
            <a:r>
              <a:t/>
            </a:r>
            <a:endParaRPr/>
          </a:p>
        </p:txBody>
      </p:sp>
      <p:sp>
        <p:nvSpPr>
          <p:cNvPr id="212" name="Google Shape;212;p5: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7d2f20734_0_0:notes"/>
          <p:cNvSpPr/>
          <p:nvPr>
            <p:ph idx="2" type="sldImg"/>
          </p:nvPr>
        </p:nvSpPr>
        <p:spPr>
          <a:xfrm>
            <a:off x="357188" y="1241425"/>
            <a:ext cx="5954700" cy="33495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67d2f20734_0_0:notes"/>
          <p:cNvSpPr txBox="1"/>
          <p:nvPr>
            <p:ph idx="1" type="body"/>
          </p:nvPr>
        </p:nvSpPr>
        <p:spPr>
          <a:xfrm>
            <a:off x="666909" y="4777194"/>
            <a:ext cx="53352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267d2f20734_0_0:notes"/>
          <p:cNvSpPr txBox="1"/>
          <p:nvPr>
            <p:ph idx="12" type="sldNum"/>
          </p:nvPr>
        </p:nvSpPr>
        <p:spPr>
          <a:xfrm>
            <a:off x="3777607" y="9428584"/>
            <a:ext cx="28899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6: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6: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Regeringeringens ungdomspolitiska mål lyder såhär: </a:t>
            </a:r>
            <a:endParaRPr/>
          </a:p>
          <a:p>
            <a:pPr indent="0" lvl="0" marL="0" marR="0" rtl="0" algn="l">
              <a:lnSpc>
                <a:spcPct val="100000"/>
              </a:lnSpc>
              <a:spcBef>
                <a:spcPts val="0"/>
              </a:spcBef>
              <a:spcAft>
                <a:spcPts val="0"/>
              </a:spcAft>
              <a:buClr>
                <a:schemeClr val="dk2"/>
              </a:buClr>
              <a:buSzPts val="1200"/>
              <a:buFont typeface="Open Sans Light"/>
              <a:buNone/>
            </a:pPr>
            <a:r>
              <a:rPr b="0" i="0" lang="en-US" sz="1200">
                <a:solidFill>
                  <a:schemeClr val="dk2"/>
                </a:solidFill>
                <a:latin typeface="Open Sans Light"/>
                <a:ea typeface="Open Sans Light"/>
                <a:cs typeface="Open Sans Light"/>
                <a:sym typeface="Open Sans Light"/>
              </a:rPr>
              <a:t>”Alla ungdomar ska ha goda levnadsvillkor, </a:t>
            </a:r>
            <a:br>
              <a:rPr b="0" i="0" lang="en-US" sz="1200">
                <a:solidFill>
                  <a:schemeClr val="dk2"/>
                </a:solidFill>
                <a:latin typeface="Open Sans Light"/>
                <a:ea typeface="Open Sans Light"/>
                <a:cs typeface="Open Sans Light"/>
                <a:sym typeface="Open Sans Light"/>
              </a:rPr>
            </a:br>
            <a:r>
              <a:rPr b="0" i="0" lang="en-US" sz="1200">
                <a:solidFill>
                  <a:schemeClr val="dk2"/>
                </a:solidFill>
                <a:latin typeface="Open Sans Light"/>
                <a:ea typeface="Open Sans Light"/>
                <a:cs typeface="Open Sans Light"/>
                <a:sym typeface="Open Sans Light"/>
              </a:rPr>
              <a:t>makt att forma sina liv </a:t>
            </a:r>
            <a:br>
              <a:rPr b="0" i="0" lang="en-US" sz="1200">
                <a:solidFill>
                  <a:schemeClr val="dk2"/>
                </a:solidFill>
                <a:latin typeface="Open Sans Light"/>
                <a:ea typeface="Open Sans Light"/>
                <a:cs typeface="Open Sans Light"/>
                <a:sym typeface="Open Sans Light"/>
              </a:rPr>
            </a:br>
            <a:r>
              <a:rPr b="0" i="0" lang="en-US" sz="1200">
                <a:solidFill>
                  <a:schemeClr val="dk2"/>
                </a:solidFill>
                <a:latin typeface="Open Sans Light"/>
                <a:ea typeface="Open Sans Light"/>
                <a:cs typeface="Open Sans Light"/>
                <a:sym typeface="Open Sans Light"/>
              </a:rPr>
              <a:t>och inflytande över samhällsutvecklingen.”</a:t>
            </a:r>
            <a:endParaRPr sz="1200">
              <a:solidFill>
                <a:schemeClr val="dk2"/>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Det här att unga ska känna egenmakt och ha verktyg för att kunna göra sin röst hörd och förändra sin livssituation är alltså en demokratifråga.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Men hur ser det ut då? Känner alla unga i Sverige att de har inflytande över samhällsutvecklingen?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b="1" i="0" lang="en-US" sz="1200" u="none" strike="noStrike">
                <a:latin typeface="Open Sans Light"/>
                <a:ea typeface="Open Sans Light"/>
                <a:cs typeface="Open Sans Light"/>
                <a:sym typeface="Open Sans Light"/>
              </a:rPr>
              <a:t>Det är skillnad på engagemang mellan olika grupper. </a:t>
            </a:r>
            <a:endParaRPr/>
          </a:p>
          <a:p>
            <a:pPr indent="0" lvl="0" marL="0" rtl="0" algn="l">
              <a:spcBef>
                <a:spcPts val="0"/>
              </a:spcBef>
              <a:spcAft>
                <a:spcPts val="0"/>
              </a:spcAft>
              <a:buClr>
                <a:schemeClr val="dk1"/>
              </a:buClr>
              <a:buSzPts val="1200"/>
              <a:buFont typeface="Arial"/>
              <a:buNone/>
            </a:pPr>
            <a:r>
              <a:rPr lang="en-US"/>
              <a:t>Tex unga med funktionsnedsättning är engagerade i lägre utsträckning än övriga.</a:t>
            </a:r>
            <a:endParaRPr/>
          </a:p>
          <a:p>
            <a:pPr indent="0" lvl="0" marL="0" rtl="0" algn="l">
              <a:spcBef>
                <a:spcPts val="0"/>
              </a:spcBef>
              <a:spcAft>
                <a:spcPts val="0"/>
              </a:spcAft>
              <a:buClr>
                <a:schemeClr val="dk1"/>
              </a:buClr>
              <a:buSzPts val="1200"/>
              <a:buFont typeface="Arial"/>
              <a:buNone/>
            </a:pPr>
            <a:r>
              <a:rPr lang="en-US"/>
              <a:t>Färre killar än tjejer är engagerade osv.</a:t>
            </a:r>
            <a:endParaRPr/>
          </a:p>
          <a:p>
            <a:pPr indent="0" lvl="0" marL="0" marR="0" rtl="0" algn="l">
              <a:lnSpc>
                <a:spcPct val="100000"/>
              </a:lnSpc>
              <a:spcBef>
                <a:spcPts val="0"/>
              </a:spcBef>
              <a:spcAft>
                <a:spcPts val="0"/>
              </a:spcAft>
              <a:buClr>
                <a:schemeClr val="dk1"/>
              </a:buClr>
              <a:buSzPts val="1200"/>
              <a:buFont typeface="Open Sans Light"/>
              <a:buNone/>
            </a:pPr>
            <a:r>
              <a:rPr b="1" i="0" lang="en-US" sz="1200" u="none" strike="noStrike">
                <a:latin typeface="Open Sans Light"/>
                <a:ea typeface="Open Sans Light"/>
                <a:cs typeface="Open Sans Light"/>
                <a:sym typeface="Open Sans Light"/>
              </a:rPr>
              <a:t>Unga från mindre privilegierade bakgrunder har ofta en mer negativ inställning till sina möjligheter att påverka. </a:t>
            </a:r>
            <a:r>
              <a:rPr b="1" lang="en-US" sz="1200">
                <a:latin typeface="Open Sans Light"/>
                <a:ea typeface="Open Sans Light"/>
                <a:cs typeface="Open Sans Light"/>
                <a:sym typeface="Open Sans Light"/>
              </a:rPr>
              <a:t>Det demokratiska deltagandet generellt sett är lägre i områden med socioekonomiska utmaningar.</a:t>
            </a:r>
            <a:endParaRPr b="1" i="0" sz="1200" u="none" strike="noStrike">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
        <p:nvSpPr>
          <p:cNvPr id="256" name="Google Shape;256;p6: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7: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7: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Men i en färsk rapport från Folkbildningsrådet som heter ”Ett engagerande mikrokosmos” visar dock skillnader mellan deltagare på särskild kurs och på allmän kurs i just engagemang och tron på sina egna möjligheter och kompetens.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Deltagare på allmän kurs är generellt sett mindre engagerade än deltagare som läser särskilda kurser och</a:t>
            </a:r>
            <a:endParaRPr/>
          </a:p>
          <a:p>
            <a:pPr indent="0" lvl="0" marL="0" rtl="0" algn="l">
              <a:spcBef>
                <a:spcPts val="0"/>
              </a:spcBef>
              <a:spcAft>
                <a:spcPts val="0"/>
              </a:spcAft>
              <a:buNone/>
            </a:pPr>
            <a:r>
              <a:rPr lang="en-US"/>
              <a:t>Rapporten visar också att Deltagare på allmän kurs tycks värdera sitt ideella engagemanf som lägre än deltagare på särskild kurs.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Den generella tilliten är exceptionellt låg bland dem som går allmän kurs och samtidigt hög bland dem på särskild kurs.  </a:t>
            </a:r>
            <a:endParaRPr/>
          </a:p>
          <a:p>
            <a:pPr indent="0" lvl="0" marL="0" rtl="0" algn="l">
              <a:spcBef>
                <a:spcPts val="0"/>
              </a:spcBef>
              <a:spcAft>
                <a:spcPts val="0"/>
              </a:spcAft>
              <a:buNone/>
            </a:pPr>
            <a:r>
              <a:t/>
            </a:r>
            <a:endParaRPr/>
          </a:p>
        </p:txBody>
      </p:sp>
      <p:sp>
        <p:nvSpPr>
          <p:cNvPr id="273" name="Google Shape;273;p7: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8: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8: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Projektet går ut på att testa en metod som kallas för Jag – Vi - Världen. Metoden är framtagen i samband med projektet, och är alltså inte testad innan.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Där börjar man med att utgå från sig själv, sitt eget engagemang. Sedan flyttas det vidare till gruppen, klassen; vad vill vi? Efter det skapas engagemang i möten (med andra skolor) och kanske i samverkan med andra aktörer i samhället; politiker, organisationer mm. Sen finns även ett steg om ett globalt engagemang. Det handlar kanske inte så mycket om att rädda världen som att se sin egen/ klassens/ Sveriges del i ett större globalt sammanhang; och hur vi är en del av de Globala målen.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Vi ska skapa jag – vi - världen metoden, vi ska testa oss fram genom olika övningar och upplägg</a:t>
            </a:r>
            <a:endParaRPr/>
          </a:p>
        </p:txBody>
      </p:sp>
      <p:sp>
        <p:nvSpPr>
          <p:cNvPr id="284" name="Google Shape;284;p8: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5"/>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97" name="Google Shape;97;p1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6"/>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1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7"/>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109" name="Google Shape;109;p1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15" name="Google Shape;115;p18"/>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16" name="Google Shape;116;p1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9"/>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22" name="Google Shape;122;p19"/>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23" name="Google Shape;123;p19"/>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24" name="Google Shape;124;p19"/>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25" name="Google Shape;125;p1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1"/>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136" name="Google Shape;136;p21"/>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37" name="Google Shape;137;p2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2"/>
          <p:cNvSpPr/>
          <p:nvPr>
            <p:ph idx="2" type="pic"/>
          </p:nvPr>
        </p:nvSpPr>
        <p:spPr>
          <a:xfrm>
            <a:off x="1194859" y="408517"/>
            <a:ext cx="3657600" cy="2743200"/>
          </a:xfrm>
          <a:prstGeom prst="rect">
            <a:avLst/>
          </a:prstGeom>
          <a:noFill/>
          <a:ln>
            <a:noFill/>
          </a:ln>
        </p:spPr>
      </p:sp>
      <p:sp>
        <p:nvSpPr>
          <p:cNvPr id="143" name="Google Shape;143;p22"/>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44" name="Google Shape;144;p2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3"/>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2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4"/>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2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Calibri"/>
                <a:ea typeface="Calibri"/>
                <a:cs typeface="Calibri"/>
                <a:sym typeface="Calibri"/>
              </a:defRPr>
            </a:lvl1pPr>
            <a:lvl2pPr indent="0" lvl="1" marL="0" marR="0" rtl="0" algn="r">
              <a:spcBef>
                <a:spcPts val="0"/>
              </a:spcBef>
              <a:buNone/>
              <a:defRPr b="0" i="0" sz="800" u="none" cap="none" strike="noStrike">
                <a:solidFill>
                  <a:srgbClr val="888888"/>
                </a:solidFill>
                <a:latin typeface="Calibri"/>
                <a:ea typeface="Calibri"/>
                <a:cs typeface="Calibri"/>
                <a:sym typeface="Calibri"/>
              </a:defRPr>
            </a:lvl2pPr>
            <a:lvl3pPr indent="0" lvl="2" marL="0" marR="0" rtl="0" algn="r">
              <a:spcBef>
                <a:spcPts val="0"/>
              </a:spcBef>
              <a:buNone/>
              <a:defRPr b="0" i="0" sz="800" u="none" cap="none" strike="noStrike">
                <a:solidFill>
                  <a:srgbClr val="888888"/>
                </a:solidFill>
                <a:latin typeface="Calibri"/>
                <a:ea typeface="Calibri"/>
                <a:cs typeface="Calibri"/>
                <a:sym typeface="Calibri"/>
              </a:defRPr>
            </a:lvl3pPr>
            <a:lvl4pPr indent="0" lvl="3" marL="0" marR="0" rtl="0" algn="r">
              <a:spcBef>
                <a:spcPts val="0"/>
              </a:spcBef>
              <a:buNone/>
              <a:defRPr b="0" i="0" sz="800" u="none" cap="none" strike="noStrike">
                <a:solidFill>
                  <a:srgbClr val="888888"/>
                </a:solidFill>
                <a:latin typeface="Calibri"/>
                <a:ea typeface="Calibri"/>
                <a:cs typeface="Calibri"/>
                <a:sym typeface="Calibri"/>
              </a:defRPr>
            </a:lvl4pPr>
            <a:lvl5pPr indent="0" lvl="4" marL="0" marR="0" rtl="0" algn="r">
              <a:spcBef>
                <a:spcPts val="0"/>
              </a:spcBef>
              <a:buNone/>
              <a:defRPr b="0" i="0" sz="800" u="none" cap="none" strike="noStrike">
                <a:solidFill>
                  <a:srgbClr val="888888"/>
                </a:solidFill>
                <a:latin typeface="Calibri"/>
                <a:ea typeface="Calibri"/>
                <a:cs typeface="Calibri"/>
                <a:sym typeface="Calibri"/>
              </a:defRPr>
            </a:lvl5pPr>
            <a:lvl6pPr indent="0" lvl="5" marL="0" marR="0" rtl="0" algn="r">
              <a:spcBef>
                <a:spcPts val="0"/>
              </a:spcBef>
              <a:buNone/>
              <a:defRPr b="0" i="0" sz="800" u="none" cap="none" strike="noStrike">
                <a:solidFill>
                  <a:srgbClr val="888888"/>
                </a:solidFill>
                <a:latin typeface="Calibri"/>
                <a:ea typeface="Calibri"/>
                <a:cs typeface="Calibri"/>
                <a:sym typeface="Calibri"/>
              </a:defRPr>
            </a:lvl6pPr>
            <a:lvl7pPr indent="0" lvl="6" marL="0" marR="0" rtl="0" algn="r">
              <a:spcBef>
                <a:spcPts val="0"/>
              </a:spcBef>
              <a:buNone/>
              <a:defRPr b="0" i="0" sz="800" u="none" cap="none" strike="noStrike">
                <a:solidFill>
                  <a:srgbClr val="888888"/>
                </a:solidFill>
                <a:latin typeface="Calibri"/>
                <a:ea typeface="Calibri"/>
                <a:cs typeface="Calibri"/>
                <a:sym typeface="Calibri"/>
              </a:defRPr>
            </a:lvl7pPr>
            <a:lvl8pPr indent="0" lvl="7" marL="0" marR="0" rtl="0" algn="r">
              <a:spcBef>
                <a:spcPts val="0"/>
              </a:spcBef>
              <a:buNone/>
              <a:defRPr b="0" i="0" sz="800" u="none" cap="none" strike="noStrike">
                <a:solidFill>
                  <a:srgbClr val="888888"/>
                </a:solidFill>
                <a:latin typeface="Calibri"/>
                <a:ea typeface="Calibri"/>
                <a:cs typeface="Calibri"/>
                <a:sym typeface="Calibri"/>
              </a:defRPr>
            </a:lvl8pPr>
            <a:lvl9pPr indent="0" lvl="8" marL="0" marR="0" rtl="0" algn="r">
              <a:spcBef>
                <a:spcPts val="0"/>
              </a:spcBef>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1.jpg"/><Relationship Id="rId5" Type="http://schemas.openxmlformats.org/officeDocument/2006/relationships/image" Target="../media/image4.jpg"/><Relationship Id="rId6"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www.sverigesfolkhogskolor.se/for-personal-pa-folkhogskola/metodbanken-jag-vi-varlden/"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hyperlink" Target="https://www.mucf.se/sites/default/files/2019/11/fokus-19-det-vore-ju-roligt-om-de-fragade-nan-gang.pdf" TargetMode="External"/><Relationship Id="rId6" Type="http://schemas.openxmlformats.org/officeDocument/2006/relationships/hyperlink" Target="https://www.mucf.se/publikationer/goda-levnadsvillkor-manga-men-inte-alla" TargetMode="External"/><Relationship Id="rId7" Type="http://schemas.openxmlformats.org/officeDocument/2006/relationships/hyperlink" Target="https://www.mucf.se/publikationer/fokus-21-vilja-att-forandr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folkbildningsradet.se/globalassets/rapporter/2021/ett-engagerande-mikrokosmos-2021-webb.pdf?epieditmode=true"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514D"/>
        </a:solidFill>
      </p:bgPr>
    </p:bg>
    <p:spTree>
      <p:nvGrpSpPr>
        <p:cNvPr id="163" name="Shape 163"/>
        <p:cNvGrpSpPr/>
        <p:nvPr/>
      </p:nvGrpSpPr>
      <p:grpSpPr>
        <a:xfrm>
          <a:off x="0" y="0"/>
          <a:ext cx="0" cy="0"/>
          <a:chOff x="0" y="0"/>
          <a:chExt cx="0" cy="0"/>
        </a:xfrm>
      </p:grpSpPr>
      <p:pic>
        <p:nvPicPr>
          <p:cNvPr id="164" name="Google Shape;164;p25"/>
          <p:cNvPicPr preferRelativeResize="0"/>
          <p:nvPr/>
        </p:nvPicPr>
        <p:blipFill rotWithShape="1">
          <a:blip r:embed="rId3">
            <a:alphaModFix/>
          </a:blip>
          <a:srcRect b="0" l="0" r="0" t="0"/>
          <a:stretch/>
        </p:blipFill>
        <p:spPr>
          <a:xfrm>
            <a:off x="3540488" y="187471"/>
            <a:ext cx="5114334" cy="4968348"/>
          </a:xfrm>
          <a:prstGeom prst="rect">
            <a:avLst/>
          </a:prstGeom>
          <a:noFill/>
          <a:ln>
            <a:noFill/>
          </a:ln>
        </p:spPr>
      </p:pic>
      <p:pic>
        <p:nvPicPr>
          <p:cNvPr id="165" name="Google Shape;165;p25"/>
          <p:cNvPicPr preferRelativeResize="0"/>
          <p:nvPr/>
        </p:nvPicPr>
        <p:blipFill rotWithShape="1">
          <a:blip r:embed="rId4">
            <a:alphaModFix/>
          </a:blip>
          <a:srcRect b="0" l="0" r="0" t="0"/>
          <a:stretch/>
        </p:blipFill>
        <p:spPr>
          <a:xfrm>
            <a:off x="4320485" y="5845803"/>
            <a:ext cx="3819972" cy="439243"/>
          </a:xfrm>
          <a:prstGeom prst="rect">
            <a:avLst/>
          </a:prstGeom>
          <a:noFill/>
          <a:ln>
            <a:noFill/>
          </a:ln>
        </p:spPr>
      </p:pic>
      <p:pic>
        <p:nvPicPr>
          <p:cNvPr id="166" name="Google Shape;166;p25"/>
          <p:cNvPicPr preferRelativeResize="0"/>
          <p:nvPr/>
        </p:nvPicPr>
        <p:blipFill rotWithShape="1">
          <a:blip r:embed="rId5">
            <a:alphaModFix/>
          </a:blip>
          <a:srcRect b="0" l="0" r="0" t="0"/>
          <a:stretch/>
        </p:blipFill>
        <p:spPr>
          <a:xfrm>
            <a:off x="8856432" y="4454156"/>
            <a:ext cx="1948046" cy="2022710"/>
          </a:xfrm>
          <a:prstGeom prst="rect">
            <a:avLst/>
          </a:prstGeom>
          <a:noFill/>
          <a:ln>
            <a:noFill/>
          </a:ln>
        </p:spPr>
      </p:pic>
      <p:pic>
        <p:nvPicPr>
          <p:cNvPr id="167" name="Google Shape;167;p25"/>
          <p:cNvPicPr preferRelativeResize="0"/>
          <p:nvPr/>
        </p:nvPicPr>
        <p:blipFill rotWithShape="1">
          <a:blip r:embed="rId6">
            <a:alphaModFix/>
          </a:blip>
          <a:srcRect b="0" l="0" r="0" t="0"/>
          <a:stretch/>
        </p:blipFill>
        <p:spPr>
          <a:xfrm>
            <a:off x="578760" y="5701245"/>
            <a:ext cx="2811746" cy="6782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9C3AF"/>
        </a:solidFill>
      </p:bgPr>
    </p:bg>
    <p:spTree>
      <p:nvGrpSpPr>
        <p:cNvPr id="293" name="Shape 293"/>
        <p:cNvGrpSpPr/>
        <p:nvPr/>
      </p:nvGrpSpPr>
      <p:grpSpPr>
        <a:xfrm>
          <a:off x="0" y="0"/>
          <a:ext cx="0" cy="0"/>
          <a:chOff x="0" y="0"/>
          <a:chExt cx="0" cy="0"/>
        </a:xfrm>
      </p:grpSpPr>
      <p:sp>
        <p:nvSpPr>
          <p:cNvPr id="294" name="Google Shape;294;p34"/>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Transparens och deltagarmakt</a:t>
            </a:r>
            <a:endParaRPr/>
          </a:p>
        </p:txBody>
      </p:sp>
      <p:sp>
        <p:nvSpPr>
          <p:cNvPr id="295" name="Google Shape;295;p34"/>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Vad ska vi göra?</a:t>
            </a:r>
            <a:endParaRPr/>
          </a:p>
          <a:p>
            <a:pPr indent="0" lvl="0" marL="0" rtl="0" algn="l">
              <a:spcBef>
                <a:spcPts val="1000"/>
              </a:spcBef>
              <a:spcAft>
                <a:spcPts val="0"/>
              </a:spcAft>
              <a:buNone/>
            </a:pPr>
            <a:r>
              <a:rPr lang="en-US"/>
              <a:t>Varför ska vi göra det?</a:t>
            </a:r>
            <a:endParaRPr/>
          </a:p>
          <a:p>
            <a:pPr indent="0" lvl="0" marL="0" rtl="0" algn="l">
              <a:spcBef>
                <a:spcPts val="1000"/>
              </a:spcBef>
              <a:spcAft>
                <a:spcPts val="0"/>
              </a:spcAft>
              <a:buNone/>
            </a:pPr>
            <a:r>
              <a:rPr lang="en-US"/>
              <a:t>Hur ska vi göra det?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9C3AF"/>
        </a:solidFill>
      </p:bgPr>
    </p:bg>
    <p:spTree>
      <p:nvGrpSpPr>
        <p:cNvPr id="300" name="Shape 300"/>
        <p:cNvGrpSpPr/>
        <p:nvPr/>
      </p:nvGrpSpPr>
      <p:grpSpPr>
        <a:xfrm>
          <a:off x="0" y="0"/>
          <a:ext cx="0" cy="0"/>
          <a:chOff x="0" y="0"/>
          <a:chExt cx="0" cy="0"/>
        </a:xfrm>
      </p:grpSpPr>
      <p:sp>
        <p:nvSpPr>
          <p:cNvPr id="301" name="Google Shape;301;p3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Skapa tillit…</a:t>
            </a:r>
            <a:endParaRPr/>
          </a:p>
        </p:txBody>
      </p:sp>
      <p:sp>
        <p:nvSpPr>
          <p:cNvPr id="302" name="Google Shape;302;p3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prata till punkt</a:t>
            </a:r>
            <a:endParaRPr/>
          </a:p>
          <a:p>
            <a:pPr indent="0" lvl="0" marL="0" rtl="0" algn="l">
              <a:spcBef>
                <a:spcPts val="1000"/>
              </a:spcBef>
              <a:spcAft>
                <a:spcPts val="0"/>
              </a:spcAft>
              <a:buNone/>
            </a:pPr>
            <a:r>
              <a:rPr lang="en-US"/>
              <a:t>döm ingen </a:t>
            </a:r>
            <a:endParaRPr/>
          </a:p>
          <a:p>
            <a:pPr indent="0" lvl="0" marL="0" rtl="0" algn="l">
              <a:spcBef>
                <a:spcPts val="1000"/>
              </a:spcBef>
              <a:spcAft>
                <a:spcPts val="0"/>
              </a:spcAft>
              <a:buNone/>
            </a:pPr>
            <a:r>
              <a:rPr lang="en-US"/>
              <a:t>peppa varandra</a:t>
            </a:r>
            <a:endParaRPr/>
          </a:p>
          <a:p>
            <a:pPr indent="0" lvl="0" marL="0" rtl="0" algn="l">
              <a:spcBef>
                <a:spcPts val="1000"/>
              </a:spcBef>
              <a:spcAft>
                <a:spcPts val="0"/>
              </a:spcAft>
              <a:buNone/>
            </a:pPr>
            <a:r>
              <a:rPr lang="en-US"/>
              <a:t>respekt</a:t>
            </a:r>
            <a:endParaRPr/>
          </a:p>
          <a:p>
            <a:pPr indent="0" lvl="0" marL="0" rtl="0" algn="l">
              <a:spcBef>
                <a:spcPts val="1000"/>
              </a:spcBef>
              <a:spcAft>
                <a:spcPts val="0"/>
              </a:spcAft>
              <a:buNone/>
            </a:pPr>
            <a:r>
              <a:rPr lang="en-US"/>
              <a:t>säg ifrån om något känns kränkande</a:t>
            </a:r>
            <a:endParaRPr/>
          </a:p>
          <a:p>
            <a:pPr indent="0" lvl="0" marL="0" rtl="0" algn="l">
              <a:spcBef>
                <a:spcPts val="1000"/>
              </a:spcBef>
              <a:spcAft>
                <a:spcPts val="0"/>
              </a:spcAft>
              <a:buNone/>
            </a:pPr>
            <a:r>
              <a:rPr lang="en-US"/>
              <a:t>En struktur där olika viljor får plats och återspeglas i hela processen. </a:t>
            </a:r>
            <a:endParaRPr/>
          </a:p>
          <a:p>
            <a:pPr indent="0" lvl="0" marL="0" rtl="0" algn="l">
              <a:spcBef>
                <a:spcPts val="1000"/>
              </a:spcBef>
              <a:spcAft>
                <a:spcPts val="0"/>
              </a:spcAft>
              <a:buNone/>
            </a:pPr>
            <a:r>
              <a:rPr lang="en-US"/>
              <a:t>Det som sägs stannar i rummet.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0" name="Shape 310"/>
        <p:cNvGrpSpPr/>
        <p:nvPr/>
      </p:nvGrpSpPr>
      <p:grpSpPr>
        <a:xfrm>
          <a:off x="0" y="0"/>
          <a:ext cx="0" cy="0"/>
          <a:chOff x="0" y="0"/>
          <a:chExt cx="0" cy="0"/>
        </a:xfrm>
      </p:grpSpPr>
      <p:sp>
        <p:nvSpPr>
          <p:cNvPr id="311" name="Google Shape;311;p36"/>
          <p:cNvSpPr txBox="1"/>
          <p:nvPr/>
        </p:nvSpPr>
        <p:spPr>
          <a:xfrm>
            <a:off x="2384359" y="1711521"/>
            <a:ext cx="7220083" cy="3208122"/>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312" name="Google Shape;312;p36"/>
          <p:cNvSpPr/>
          <p:nvPr/>
        </p:nvSpPr>
        <p:spPr>
          <a:xfrm>
            <a:off x="5994400" y="3327400"/>
            <a:ext cx="203200" cy="2032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313" name="Google Shape;313;p36"/>
          <p:cNvSpPr txBox="1"/>
          <p:nvPr/>
        </p:nvSpPr>
        <p:spPr>
          <a:xfrm>
            <a:off x="3055550" y="868900"/>
            <a:ext cx="5552400" cy="998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Open Sans Light"/>
              <a:buNone/>
            </a:pPr>
            <a:r>
              <a:rPr b="1" lang="en-US" sz="4800">
                <a:solidFill>
                  <a:schemeClr val="dk1"/>
                </a:solidFill>
                <a:latin typeface="Open Sans Light"/>
                <a:ea typeface="Open Sans Light"/>
                <a:cs typeface="Open Sans Light"/>
                <a:sym typeface="Open Sans Light"/>
              </a:rPr>
              <a:t>Metodutveckling</a:t>
            </a:r>
            <a:endParaRPr/>
          </a:p>
          <a:p>
            <a:pPr indent="0" lvl="0" marL="0" marR="0" rtl="0" algn="l">
              <a:lnSpc>
                <a:spcPct val="90000"/>
              </a:lnSpc>
              <a:spcBef>
                <a:spcPts val="0"/>
              </a:spcBef>
              <a:spcAft>
                <a:spcPts val="0"/>
              </a:spcAft>
              <a:buClr>
                <a:schemeClr val="dk1"/>
              </a:buClr>
              <a:buSzPts val="4000"/>
              <a:buFont typeface="Calibri"/>
              <a:buNone/>
            </a:pPr>
            <a:r>
              <a:t/>
            </a:r>
            <a:endParaRPr b="1" sz="40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000"/>
              <a:buFont typeface="Calibri"/>
              <a:buNone/>
            </a:pPr>
            <a:r>
              <a:t/>
            </a:r>
            <a:endParaRPr b="1" sz="40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000"/>
              <a:buFont typeface="Calibri"/>
              <a:buNone/>
            </a:pPr>
            <a:r>
              <a:t/>
            </a:r>
            <a:endParaRPr b="1" sz="4000">
              <a:solidFill>
                <a:schemeClr val="dk1"/>
              </a:solidFill>
              <a:latin typeface="Calibri"/>
              <a:ea typeface="Calibri"/>
              <a:cs typeface="Calibri"/>
              <a:sym typeface="Calibri"/>
            </a:endParaRPr>
          </a:p>
        </p:txBody>
      </p:sp>
      <p:sp>
        <p:nvSpPr>
          <p:cNvPr id="314" name="Google Shape;314;p36"/>
          <p:cNvSpPr txBox="1"/>
          <p:nvPr/>
        </p:nvSpPr>
        <p:spPr>
          <a:xfrm>
            <a:off x="2493690" y="2394972"/>
            <a:ext cx="8155259" cy="27515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Open Sans Light"/>
              <a:buNone/>
            </a:pPr>
            <a:r>
              <a:rPr b="1" lang="en-US" sz="2800">
                <a:solidFill>
                  <a:schemeClr val="dk1"/>
                </a:solidFill>
                <a:latin typeface="Open Sans Light"/>
                <a:ea typeface="Open Sans Light"/>
                <a:cs typeface="Open Sans Light"/>
                <a:sym typeface="Open Sans Light"/>
              </a:rPr>
              <a:t>Övningar och workshops i tre delar: </a:t>
            </a:r>
            <a:endParaRPr/>
          </a:p>
          <a:p>
            <a:pPr indent="-279400" lvl="0" marL="457200" marR="0" rtl="0" algn="l">
              <a:lnSpc>
                <a:spcPct val="90000"/>
              </a:lnSpc>
              <a:spcBef>
                <a:spcPts val="0"/>
              </a:spcBef>
              <a:spcAft>
                <a:spcPts val="0"/>
              </a:spcAft>
              <a:buClr>
                <a:schemeClr val="dk1"/>
              </a:buClr>
              <a:buSzPts val="2800"/>
              <a:buFont typeface="Arial"/>
              <a:buNone/>
            </a:pPr>
            <a:r>
              <a:t/>
            </a:r>
            <a:endParaRPr b="1" sz="2800">
              <a:solidFill>
                <a:schemeClr val="dk1"/>
              </a:solidFill>
              <a:latin typeface="Open Sans Light"/>
              <a:ea typeface="Open Sans Light"/>
              <a:cs typeface="Open Sans Light"/>
              <a:sym typeface="Open Sans Light"/>
            </a:endParaRPr>
          </a:p>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Open Sans Light"/>
                <a:ea typeface="Open Sans Light"/>
                <a:cs typeface="Open Sans Light"/>
                <a:sym typeface="Open Sans Light"/>
              </a:rPr>
              <a:t>Berättande</a:t>
            </a:r>
            <a:endParaRPr/>
          </a:p>
          <a:p>
            <a:pPr indent="0" lvl="0" marL="0" marR="0" rtl="0" algn="l">
              <a:lnSpc>
                <a:spcPct val="90000"/>
              </a:lnSpc>
              <a:spcBef>
                <a:spcPts val="0"/>
              </a:spcBef>
              <a:spcAft>
                <a:spcPts val="0"/>
              </a:spcAft>
              <a:buClr>
                <a:schemeClr val="dk1"/>
              </a:buClr>
              <a:buSzPts val="2800"/>
              <a:buFont typeface="Calibri"/>
              <a:buNone/>
            </a:pPr>
            <a:r>
              <a:t/>
            </a:r>
            <a:endParaRPr b="1" sz="2800">
              <a:solidFill>
                <a:schemeClr val="dk1"/>
              </a:solidFill>
              <a:latin typeface="Open Sans Light"/>
              <a:ea typeface="Open Sans Light"/>
              <a:cs typeface="Open Sans Light"/>
              <a:sym typeface="Open Sans Light"/>
            </a:endParaRPr>
          </a:p>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Open Sans Light"/>
                <a:ea typeface="Open Sans Light"/>
                <a:cs typeface="Open Sans Light"/>
                <a:sym typeface="Open Sans Light"/>
              </a:rPr>
              <a:t>Globala målen</a:t>
            </a:r>
            <a:endParaRPr/>
          </a:p>
          <a:p>
            <a:pPr indent="0" lvl="0" marL="0" marR="0" rtl="0" algn="l">
              <a:lnSpc>
                <a:spcPct val="90000"/>
              </a:lnSpc>
              <a:spcBef>
                <a:spcPts val="0"/>
              </a:spcBef>
              <a:spcAft>
                <a:spcPts val="0"/>
              </a:spcAft>
              <a:buClr>
                <a:schemeClr val="dk1"/>
              </a:buClr>
              <a:buSzPts val="2800"/>
              <a:buFont typeface="Calibri"/>
              <a:buNone/>
            </a:pPr>
            <a:r>
              <a:t/>
            </a:r>
            <a:endParaRPr b="1" sz="2800">
              <a:solidFill>
                <a:schemeClr val="dk1"/>
              </a:solidFill>
              <a:latin typeface="Open Sans Light"/>
              <a:ea typeface="Open Sans Light"/>
              <a:cs typeface="Open Sans Light"/>
              <a:sym typeface="Open Sans Light"/>
            </a:endParaRPr>
          </a:p>
          <a:p>
            <a:pPr indent="-457200" lvl="0" marL="457200" marR="0" rtl="0" algn="l">
              <a:lnSpc>
                <a:spcPct val="90000"/>
              </a:lnSpc>
              <a:spcBef>
                <a:spcPts val="0"/>
              </a:spcBef>
              <a:spcAft>
                <a:spcPts val="0"/>
              </a:spcAft>
              <a:buClr>
                <a:schemeClr val="dk1"/>
              </a:buClr>
              <a:buSzPts val="2800"/>
              <a:buFont typeface="Arial"/>
              <a:buChar char="•"/>
            </a:pPr>
            <a:r>
              <a:rPr b="1" lang="en-US" sz="2800">
                <a:solidFill>
                  <a:schemeClr val="dk1"/>
                </a:solidFill>
                <a:latin typeface="Open Sans Light"/>
                <a:ea typeface="Open Sans Light"/>
                <a:cs typeface="Open Sans Light"/>
                <a:sym typeface="Open Sans Light"/>
              </a:rPr>
              <a:t>Förändringsarbete</a:t>
            </a:r>
            <a:endParaRPr b="1" sz="2800">
              <a:solidFill>
                <a:schemeClr val="dk1"/>
              </a:solidFill>
              <a:latin typeface="Open Sans Light"/>
              <a:ea typeface="Open Sans Light"/>
              <a:cs typeface="Open Sans Light"/>
              <a:sym typeface="Open Sans Light"/>
            </a:endParaRPr>
          </a:p>
          <a:p>
            <a:pPr indent="0" lvl="0" marL="0" marR="0" rtl="0" algn="l">
              <a:lnSpc>
                <a:spcPct val="90000"/>
              </a:lnSpc>
              <a:spcBef>
                <a:spcPts val="0"/>
              </a:spcBef>
              <a:spcAft>
                <a:spcPts val="0"/>
              </a:spcAft>
              <a:buNone/>
            </a:pPr>
            <a:r>
              <a:rPr b="1" lang="en-US" sz="2800" u="sng">
                <a:solidFill>
                  <a:schemeClr val="hlink"/>
                </a:solidFill>
                <a:latin typeface="Open Sans Light"/>
                <a:ea typeface="Open Sans Light"/>
                <a:cs typeface="Open Sans Light"/>
                <a:sym typeface="Open Sans Light"/>
                <a:hlinkClick r:id="rId3"/>
              </a:rPr>
              <a:t>https://www.sverigesfolkhogskolor.se/for-personal-pa-folkhogskola/metodbanken-jag-vi-varlden/</a:t>
            </a:r>
            <a:endParaRPr b="1" sz="2800">
              <a:solidFill>
                <a:schemeClr val="dk1"/>
              </a:solidFill>
              <a:latin typeface="Open Sans Light"/>
              <a:ea typeface="Open Sans Light"/>
              <a:cs typeface="Open Sans Light"/>
              <a:sym typeface="Open Sans Light"/>
            </a:endParaRPr>
          </a:p>
          <a:p>
            <a:pPr indent="0" lvl="0" marL="0" marR="0" rtl="0" algn="l">
              <a:lnSpc>
                <a:spcPct val="90000"/>
              </a:lnSpc>
              <a:spcBef>
                <a:spcPts val="0"/>
              </a:spcBef>
              <a:spcAft>
                <a:spcPts val="0"/>
              </a:spcAft>
              <a:buNone/>
            </a:pPr>
            <a:r>
              <a:t/>
            </a:r>
            <a:endParaRPr b="1" sz="2800">
              <a:solidFill>
                <a:schemeClr val="dk1"/>
              </a:solidFill>
              <a:latin typeface="Open Sans Light"/>
              <a:ea typeface="Open Sans Light"/>
              <a:cs typeface="Open Sans Light"/>
              <a:sym typeface="Open Sans Light"/>
            </a:endParaRPr>
          </a:p>
          <a:p>
            <a:pPr indent="0" lvl="0" marL="0" marR="0" rtl="0" algn="l">
              <a:lnSpc>
                <a:spcPct val="90000"/>
              </a:lnSpc>
              <a:spcBef>
                <a:spcPts val="0"/>
              </a:spcBef>
              <a:spcAft>
                <a:spcPts val="0"/>
              </a:spcAft>
              <a:buClr>
                <a:schemeClr val="dk1"/>
              </a:buClr>
              <a:buSzPts val="2800"/>
              <a:buFont typeface="Calibri"/>
              <a:buNone/>
            </a:pPr>
            <a:r>
              <a:t/>
            </a:r>
            <a:endParaRPr b="1" sz="2800">
              <a:solidFill>
                <a:schemeClr val="lt1"/>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2800"/>
              <a:buFont typeface="Calibri"/>
              <a:buNone/>
            </a:pPr>
            <a:r>
              <a:t/>
            </a:r>
            <a:endParaRPr b="1" sz="2800">
              <a:solidFill>
                <a:schemeClr val="lt1"/>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4000"/>
              <a:buFont typeface="Calibri"/>
              <a:buNone/>
            </a:pPr>
            <a:r>
              <a:t/>
            </a:r>
            <a:endParaRPr b="1" sz="4000">
              <a:solidFill>
                <a:schemeClr val="dk1"/>
              </a:solidFill>
              <a:latin typeface="Calibri"/>
              <a:ea typeface="Calibri"/>
              <a:cs typeface="Calibri"/>
              <a:sym typeface="Calibri"/>
            </a:endParaRPr>
          </a:p>
        </p:txBody>
      </p:sp>
      <p:pic>
        <p:nvPicPr>
          <p:cNvPr id="315" name="Google Shape;315;p36"/>
          <p:cNvPicPr preferRelativeResize="0"/>
          <p:nvPr/>
        </p:nvPicPr>
        <p:blipFill rotWithShape="1">
          <a:blip r:embed="rId4">
            <a:alphaModFix/>
          </a:blip>
          <a:srcRect b="-6" l="0" r="2837" t="0"/>
          <a:stretch/>
        </p:blipFill>
        <p:spPr>
          <a:xfrm>
            <a:off x="9743094" y="4439385"/>
            <a:ext cx="2422511" cy="24186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323" name="Shape 323"/>
        <p:cNvGrpSpPr/>
        <p:nvPr/>
      </p:nvGrpSpPr>
      <p:grpSpPr>
        <a:xfrm>
          <a:off x="0" y="0"/>
          <a:ext cx="0" cy="0"/>
          <a:chOff x="0" y="0"/>
          <a:chExt cx="0" cy="0"/>
        </a:xfrm>
      </p:grpSpPr>
      <p:pic>
        <p:nvPicPr>
          <p:cNvPr id="324" name="Google Shape;324;p37"/>
          <p:cNvPicPr preferRelativeResize="0"/>
          <p:nvPr/>
        </p:nvPicPr>
        <p:blipFill rotWithShape="1">
          <a:blip r:embed="rId3">
            <a:alphaModFix/>
          </a:blip>
          <a:srcRect b="0" l="0" r="0" t="0"/>
          <a:stretch/>
        </p:blipFill>
        <p:spPr>
          <a:xfrm flipH="1" rot="10800000">
            <a:off x="-4652534" y="-2328793"/>
            <a:ext cx="7903535" cy="7903535"/>
          </a:xfrm>
          <a:prstGeom prst="rect">
            <a:avLst/>
          </a:prstGeom>
          <a:noFill/>
          <a:ln>
            <a:noFill/>
          </a:ln>
        </p:spPr>
      </p:pic>
      <p:pic>
        <p:nvPicPr>
          <p:cNvPr id="325" name="Google Shape;325;p37"/>
          <p:cNvPicPr preferRelativeResize="0"/>
          <p:nvPr/>
        </p:nvPicPr>
        <p:blipFill rotWithShape="1">
          <a:blip r:embed="rId3">
            <a:alphaModFix/>
          </a:blip>
          <a:srcRect b="0" l="0" r="0" t="0"/>
          <a:stretch/>
        </p:blipFill>
        <p:spPr>
          <a:xfrm flipH="1">
            <a:off x="8583174" y="2145742"/>
            <a:ext cx="6858000" cy="6858000"/>
          </a:xfrm>
          <a:prstGeom prst="rect">
            <a:avLst/>
          </a:prstGeom>
          <a:noFill/>
          <a:ln>
            <a:noFill/>
          </a:ln>
        </p:spPr>
      </p:pic>
      <p:sp>
        <p:nvSpPr>
          <p:cNvPr id="326" name="Google Shape;326;p37"/>
          <p:cNvSpPr txBox="1"/>
          <p:nvPr/>
        </p:nvSpPr>
        <p:spPr>
          <a:xfrm>
            <a:off x="2384359" y="1711521"/>
            <a:ext cx="7220083" cy="3208122"/>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327" name="Google Shape;327;p37"/>
          <p:cNvSpPr/>
          <p:nvPr/>
        </p:nvSpPr>
        <p:spPr>
          <a:xfrm>
            <a:off x="5994400" y="3327400"/>
            <a:ext cx="203200" cy="2032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328" name="Google Shape;328;p37"/>
          <p:cNvSpPr txBox="1"/>
          <p:nvPr/>
        </p:nvSpPr>
        <p:spPr>
          <a:xfrm>
            <a:off x="4581030" y="1143802"/>
            <a:ext cx="10046700" cy="7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Open Sans Light"/>
                <a:ea typeface="Open Sans Light"/>
                <a:cs typeface="Open Sans Light"/>
                <a:sym typeface="Open Sans Light"/>
              </a:rPr>
              <a:t>Workshop idag</a:t>
            </a:r>
            <a:endParaRPr b="1" sz="4500">
              <a:solidFill>
                <a:schemeClr val="lt1"/>
              </a:solidFill>
              <a:latin typeface="Calibri"/>
              <a:ea typeface="Calibri"/>
              <a:cs typeface="Calibri"/>
              <a:sym typeface="Calibri"/>
            </a:endParaRPr>
          </a:p>
        </p:txBody>
      </p:sp>
      <p:sp>
        <p:nvSpPr>
          <p:cNvPr id="329" name="Google Shape;329;p37"/>
          <p:cNvSpPr txBox="1"/>
          <p:nvPr/>
        </p:nvSpPr>
        <p:spPr>
          <a:xfrm>
            <a:off x="2927397" y="2552626"/>
            <a:ext cx="10046824"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Tre övningar</a:t>
            </a:r>
            <a:endParaRPr/>
          </a:p>
          <a:p>
            <a:pPr indent="0" lvl="0" marL="0" marR="0" rtl="0" algn="l">
              <a:spcBef>
                <a:spcPts val="0"/>
              </a:spcBef>
              <a:spcAft>
                <a:spcPts val="0"/>
              </a:spcAft>
              <a:buNone/>
            </a:pPr>
            <a:r>
              <a:t/>
            </a:r>
            <a:endParaRPr b="1" sz="2400">
              <a:solidFill>
                <a:schemeClr val="lt1"/>
              </a:solidFill>
              <a:latin typeface="Open Sans Light"/>
              <a:ea typeface="Open Sans Light"/>
              <a:cs typeface="Open Sans Light"/>
              <a:sym typeface="Open Sans Light"/>
            </a:endParaRPr>
          </a:p>
          <a:p>
            <a:pPr indent="0" lvl="0" marL="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1. Berättande</a:t>
            </a:r>
            <a:endParaRPr/>
          </a:p>
          <a:p>
            <a:pPr indent="0" lvl="0" marL="0" marR="0" rtl="0" algn="l">
              <a:spcBef>
                <a:spcPts val="0"/>
              </a:spcBef>
              <a:spcAft>
                <a:spcPts val="0"/>
              </a:spcAft>
              <a:buNone/>
            </a:pPr>
            <a:r>
              <a:t/>
            </a:r>
            <a:endParaRPr b="1" sz="2400">
              <a:solidFill>
                <a:schemeClr val="lt1"/>
              </a:solidFill>
              <a:latin typeface="Open Sans Light"/>
              <a:ea typeface="Open Sans Light"/>
              <a:cs typeface="Open Sans Light"/>
              <a:sym typeface="Open Sans Light"/>
            </a:endParaRPr>
          </a:p>
          <a:p>
            <a:pPr indent="0" lvl="0" marL="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2. Globala målen</a:t>
            </a:r>
            <a:endParaRPr/>
          </a:p>
          <a:p>
            <a:pPr indent="0" lvl="0" marL="0" marR="0" rtl="0" algn="l">
              <a:spcBef>
                <a:spcPts val="0"/>
              </a:spcBef>
              <a:spcAft>
                <a:spcPts val="0"/>
              </a:spcAft>
              <a:buNone/>
            </a:pPr>
            <a:r>
              <a:t/>
            </a:r>
            <a:endParaRPr b="1" sz="2400">
              <a:solidFill>
                <a:schemeClr val="lt1"/>
              </a:solidFill>
              <a:latin typeface="Open Sans Light"/>
              <a:ea typeface="Open Sans Light"/>
              <a:cs typeface="Open Sans Light"/>
              <a:sym typeface="Open Sans Light"/>
            </a:endParaRPr>
          </a:p>
          <a:p>
            <a:pPr indent="0" lvl="0" marL="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3. Gemensamt förändringsarbete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9C3AF"/>
        </a:solidFill>
      </p:bgPr>
    </p:bg>
    <p:spTree>
      <p:nvGrpSpPr>
        <p:cNvPr id="334" name="Shape 334"/>
        <p:cNvGrpSpPr/>
        <p:nvPr/>
      </p:nvGrpSpPr>
      <p:grpSpPr>
        <a:xfrm>
          <a:off x="0" y="0"/>
          <a:ext cx="0" cy="0"/>
          <a:chOff x="0" y="0"/>
          <a:chExt cx="0" cy="0"/>
        </a:xfrm>
      </p:grpSpPr>
      <p:sp>
        <p:nvSpPr>
          <p:cNvPr id="335" name="Google Shape;335;p38"/>
          <p:cNvSpPr txBox="1"/>
          <p:nvPr>
            <p:ph type="ctrTitle"/>
          </p:nvPr>
        </p:nvSpPr>
        <p:spPr>
          <a:xfrm>
            <a:off x="3281025" y="1278750"/>
            <a:ext cx="5043900" cy="98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chemeClr val="lt1"/>
                </a:solidFill>
              </a:rPr>
              <a:t>Engagemang</a:t>
            </a:r>
            <a:endParaRPr>
              <a:solidFill>
                <a:schemeClr val="lt1"/>
              </a:solidFill>
            </a:endParaRPr>
          </a:p>
        </p:txBody>
      </p:sp>
      <p:sp>
        <p:nvSpPr>
          <p:cNvPr id="336" name="Google Shape;336;p38"/>
          <p:cNvSpPr txBox="1"/>
          <p:nvPr>
            <p:ph idx="1" type="subTitle"/>
          </p:nvPr>
        </p:nvSpPr>
        <p:spPr>
          <a:xfrm>
            <a:off x="914400" y="2341750"/>
            <a:ext cx="9211800" cy="3294000"/>
          </a:xfrm>
          <a:prstGeom prst="rect">
            <a:avLst/>
          </a:prstGeom>
        </p:spPr>
        <p:txBody>
          <a:bodyPr anchorCtr="0" anchor="t" bIns="45700" lIns="91425" spcFirstLastPara="1" rIns="91425" wrap="square" tIns="45700">
            <a:normAutofit lnSpcReduction="10000"/>
          </a:bodyPr>
          <a:lstStyle/>
          <a:p>
            <a:pPr indent="0" lvl="0" marL="0" rtl="0" algn="ctr">
              <a:spcBef>
                <a:spcPts val="427"/>
              </a:spcBef>
              <a:spcAft>
                <a:spcPts val="0"/>
              </a:spcAft>
              <a:buNone/>
            </a:pPr>
            <a:r>
              <a:rPr lang="en-US">
                <a:solidFill>
                  <a:schemeClr val="dk1"/>
                </a:solidFill>
              </a:rPr>
              <a:t>Skriv ordet Engagemang mitt på pappret.</a:t>
            </a:r>
            <a:endParaRPr>
              <a:solidFill>
                <a:schemeClr val="dk1"/>
              </a:solidFill>
            </a:endParaRPr>
          </a:p>
          <a:p>
            <a:pPr indent="0" lvl="0" marL="0" rtl="0" algn="ctr">
              <a:spcBef>
                <a:spcPts val="427"/>
              </a:spcBef>
              <a:spcAft>
                <a:spcPts val="0"/>
              </a:spcAft>
              <a:buClr>
                <a:schemeClr val="dk1"/>
              </a:buClr>
              <a:buSzPts val="1100"/>
              <a:buFont typeface="Arial"/>
              <a:buNone/>
            </a:pPr>
            <a:r>
              <a:t/>
            </a:r>
            <a:endParaRPr>
              <a:solidFill>
                <a:schemeClr val="lt1"/>
              </a:solidFill>
            </a:endParaRPr>
          </a:p>
          <a:p>
            <a:pPr indent="0" lvl="0" marL="0" rtl="0" algn="ctr">
              <a:spcBef>
                <a:spcPts val="427"/>
              </a:spcBef>
              <a:spcAft>
                <a:spcPts val="0"/>
              </a:spcAft>
              <a:buNone/>
            </a:pPr>
            <a:r>
              <a:rPr lang="en-US" sz="2733">
                <a:solidFill>
                  <a:schemeClr val="dk1"/>
                </a:solidFill>
              </a:rPr>
              <a:t>Vad är engagemang?</a:t>
            </a:r>
            <a:endParaRPr sz="2733">
              <a:solidFill>
                <a:schemeClr val="dk1"/>
              </a:solidFill>
            </a:endParaRPr>
          </a:p>
          <a:p>
            <a:pPr indent="0" lvl="0" marL="0" rtl="0" algn="l">
              <a:spcBef>
                <a:spcPts val="427"/>
              </a:spcBef>
              <a:spcAft>
                <a:spcPts val="0"/>
              </a:spcAft>
              <a:buNone/>
            </a:pPr>
            <a:r>
              <a:t/>
            </a:r>
            <a:endParaRPr>
              <a:solidFill>
                <a:schemeClr val="dk1"/>
              </a:solidFill>
            </a:endParaRPr>
          </a:p>
          <a:p>
            <a:pPr indent="0" lvl="0" marL="0" rtl="0" algn="ctr">
              <a:spcBef>
                <a:spcPts val="427"/>
              </a:spcBef>
              <a:spcAft>
                <a:spcPts val="0"/>
              </a:spcAft>
              <a:buNone/>
            </a:pPr>
            <a:r>
              <a:rPr lang="en-US">
                <a:solidFill>
                  <a:schemeClr val="dk1"/>
                </a:solidFill>
              </a:rPr>
              <a:t>Skriv sedan ner det ni kommer på. (Det räcker med enstaka ord).</a:t>
            </a:r>
            <a:endParaRPr>
              <a:solidFill>
                <a:schemeClr val="dk1"/>
              </a:solidFill>
            </a:endParaRPr>
          </a:p>
          <a:p>
            <a:pPr indent="0" lvl="0" marL="0" rtl="0" algn="ctr">
              <a:spcBef>
                <a:spcPts val="427"/>
              </a:spcBef>
              <a:spcAft>
                <a:spcPts val="0"/>
              </a:spcAft>
              <a:buNone/>
            </a:pPr>
            <a:r>
              <a:rPr lang="en-US">
                <a:solidFill>
                  <a:schemeClr val="dk1"/>
                </a:solidFill>
              </a:rPr>
              <a:t>Skriv själv en stund. </a:t>
            </a:r>
            <a:endParaRPr>
              <a:solidFill>
                <a:schemeClr val="dk1"/>
              </a:solidFill>
            </a:endParaRPr>
          </a:p>
          <a:p>
            <a:pPr indent="0" lvl="0" marL="0" rtl="0" algn="ctr">
              <a:spcBef>
                <a:spcPts val="427"/>
              </a:spcBef>
              <a:spcAft>
                <a:spcPts val="0"/>
              </a:spcAft>
              <a:buNone/>
            </a:pPr>
            <a:r>
              <a:rPr lang="en-US">
                <a:solidFill>
                  <a:schemeClr val="dk1"/>
                </a:solidFill>
              </a:rPr>
              <a:t>Skriv tillsammans. </a:t>
            </a:r>
            <a:endParaRPr>
              <a:solidFill>
                <a:schemeClr val="dk1"/>
              </a:solidFill>
            </a:endParaRPr>
          </a:p>
          <a:p>
            <a:pPr indent="0" lvl="0" marL="0" rtl="0" algn="ctr">
              <a:spcBef>
                <a:spcPts val="427"/>
              </a:spcBef>
              <a:spcAft>
                <a:spcPts val="0"/>
              </a:spcAft>
              <a:buNone/>
            </a:pPr>
            <a:r>
              <a:rPr lang="en-US">
                <a:solidFill>
                  <a:schemeClr val="dk1"/>
                </a:solidFill>
              </a:rPr>
              <a:t> Inspireras av varandra. Fyll på ännu mer!</a:t>
            </a:r>
            <a:endParaRPr>
              <a:solidFill>
                <a:schemeClr val="dk1"/>
              </a:solidFill>
            </a:endParaRPr>
          </a:p>
          <a:p>
            <a:pPr indent="0" lvl="0" marL="0" rtl="0" algn="ctr">
              <a:spcBef>
                <a:spcPts val="427"/>
              </a:spcBef>
              <a:spcAft>
                <a:spcPts val="0"/>
              </a:spcAft>
              <a:buNone/>
            </a:pPr>
            <a:r>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344" name="Shape 344"/>
        <p:cNvGrpSpPr/>
        <p:nvPr/>
      </p:nvGrpSpPr>
      <p:grpSpPr>
        <a:xfrm>
          <a:off x="0" y="0"/>
          <a:ext cx="0" cy="0"/>
          <a:chOff x="0" y="0"/>
          <a:chExt cx="0" cy="0"/>
        </a:xfrm>
      </p:grpSpPr>
      <p:pic>
        <p:nvPicPr>
          <p:cNvPr id="345" name="Google Shape;345;p39"/>
          <p:cNvPicPr preferRelativeResize="0"/>
          <p:nvPr/>
        </p:nvPicPr>
        <p:blipFill rotWithShape="1">
          <a:blip r:embed="rId3">
            <a:alphaModFix/>
          </a:blip>
          <a:srcRect b="0" l="0" r="0" t="0"/>
          <a:stretch/>
        </p:blipFill>
        <p:spPr>
          <a:xfrm flipH="1" rot="10800000">
            <a:off x="-4652534" y="-2328793"/>
            <a:ext cx="7903535" cy="7903535"/>
          </a:xfrm>
          <a:prstGeom prst="rect">
            <a:avLst/>
          </a:prstGeom>
          <a:noFill/>
          <a:ln>
            <a:noFill/>
          </a:ln>
        </p:spPr>
      </p:pic>
      <p:pic>
        <p:nvPicPr>
          <p:cNvPr id="346" name="Google Shape;346;p39"/>
          <p:cNvPicPr preferRelativeResize="0"/>
          <p:nvPr/>
        </p:nvPicPr>
        <p:blipFill rotWithShape="1">
          <a:blip r:embed="rId3">
            <a:alphaModFix/>
          </a:blip>
          <a:srcRect b="0" l="0" r="0" t="0"/>
          <a:stretch/>
        </p:blipFill>
        <p:spPr>
          <a:xfrm flipH="1">
            <a:off x="8583174" y="2145742"/>
            <a:ext cx="6858000" cy="6858000"/>
          </a:xfrm>
          <a:prstGeom prst="rect">
            <a:avLst/>
          </a:prstGeom>
          <a:noFill/>
          <a:ln>
            <a:noFill/>
          </a:ln>
        </p:spPr>
      </p:pic>
      <p:sp>
        <p:nvSpPr>
          <p:cNvPr id="347" name="Google Shape;347;p39"/>
          <p:cNvSpPr txBox="1"/>
          <p:nvPr/>
        </p:nvSpPr>
        <p:spPr>
          <a:xfrm>
            <a:off x="2384359" y="1711521"/>
            <a:ext cx="7220083" cy="3208122"/>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348" name="Google Shape;348;p39"/>
          <p:cNvSpPr/>
          <p:nvPr/>
        </p:nvSpPr>
        <p:spPr>
          <a:xfrm>
            <a:off x="5994400" y="3327400"/>
            <a:ext cx="203200" cy="2032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349" name="Google Shape;349;p39"/>
          <p:cNvSpPr txBox="1"/>
          <p:nvPr/>
        </p:nvSpPr>
        <p:spPr>
          <a:xfrm>
            <a:off x="4129618" y="1097864"/>
            <a:ext cx="10046824"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Open Sans Light"/>
                <a:ea typeface="Open Sans Light"/>
                <a:cs typeface="Open Sans Light"/>
                <a:sym typeface="Open Sans Light"/>
              </a:rPr>
              <a:t>Del 1. Berättande</a:t>
            </a:r>
            <a:endParaRPr b="1" sz="4500">
              <a:solidFill>
                <a:schemeClr val="lt1"/>
              </a:solidFill>
              <a:latin typeface="Calibri"/>
              <a:ea typeface="Calibri"/>
              <a:cs typeface="Calibri"/>
              <a:sym typeface="Calibri"/>
            </a:endParaRPr>
          </a:p>
        </p:txBody>
      </p:sp>
      <p:sp>
        <p:nvSpPr>
          <p:cNvPr id="350" name="Google Shape;350;p39"/>
          <p:cNvSpPr txBox="1"/>
          <p:nvPr/>
        </p:nvSpPr>
        <p:spPr>
          <a:xfrm>
            <a:off x="1811051" y="1939068"/>
            <a:ext cx="8959800" cy="461700"/>
          </a:xfrm>
          <a:prstGeom prst="rect">
            <a:avLst/>
          </a:prstGeom>
          <a:noFill/>
          <a:ln>
            <a:noFill/>
          </a:ln>
        </p:spPr>
        <p:txBody>
          <a:bodyPr anchorCtr="0" anchor="t" bIns="45700" lIns="91425" spcFirstLastPara="1" rIns="91425" wrap="square" tIns="45700">
            <a:spAutoFit/>
          </a:bodyPr>
          <a:lstStyle/>
          <a:p>
            <a:pPr indent="0" lvl="0" marL="34290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 Bygga en tidslinje</a:t>
            </a:r>
            <a:endParaRPr b="1" sz="2400">
              <a:solidFill>
                <a:schemeClr val="lt1"/>
              </a:solidFill>
              <a:latin typeface="Open Sans Light"/>
              <a:ea typeface="Open Sans Light"/>
              <a:cs typeface="Open Sans Light"/>
              <a:sym typeface="Open Sans Light"/>
            </a:endParaRPr>
          </a:p>
        </p:txBody>
      </p:sp>
      <p:pic>
        <p:nvPicPr>
          <p:cNvPr descr="En bild som visar text, whiteboard&#10;&#10;Automatiskt genererad beskrivning" id="351" name="Google Shape;351;p39"/>
          <p:cNvPicPr preferRelativeResize="0"/>
          <p:nvPr/>
        </p:nvPicPr>
        <p:blipFill>
          <a:blip r:embed="rId4">
            <a:alphaModFix/>
          </a:blip>
          <a:stretch>
            <a:fillRect/>
          </a:stretch>
        </p:blipFill>
        <p:spPr>
          <a:xfrm>
            <a:off x="1176700" y="2457150"/>
            <a:ext cx="8427750" cy="3757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359" name="Shape 359"/>
        <p:cNvGrpSpPr/>
        <p:nvPr/>
      </p:nvGrpSpPr>
      <p:grpSpPr>
        <a:xfrm>
          <a:off x="0" y="0"/>
          <a:ext cx="0" cy="0"/>
          <a:chOff x="0" y="0"/>
          <a:chExt cx="0" cy="0"/>
        </a:xfrm>
      </p:grpSpPr>
      <p:pic>
        <p:nvPicPr>
          <p:cNvPr id="360" name="Google Shape;360;p40"/>
          <p:cNvPicPr preferRelativeResize="0"/>
          <p:nvPr/>
        </p:nvPicPr>
        <p:blipFill rotWithShape="1">
          <a:blip r:embed="rId3">
            <a:alphaModFix/>
          </a:blip>
          <a:srcRect b="0" l="0" r="0" t="0"/>
          <a:stretch/>
        </p:blipFill>
        <p:spPr>
          <a:xfrm flipH="1" rot="10800000">
            <a:off x="-4652534" y="-2328793"/>
            <a:ext cx="7903535" cy="7903535"/>
          </a:xfrm>
          <a:prstGeom prst="rect">
            <a:avLst/>
          </a:prstGeom>
          <a:noFill/>
          <a:ln>
            <a:noFill/>
          </a:ln>
        </p:spPr>
      </p:pic>
      <p:pic>
        <p:nvPicPr>
          <p:cNvPr id="361" name="Google Shape;361;p40"/>
          <p:cNvPicPr preferRelativeResize="0"/>
          <p:nvPr/>
        </p:nvPicPr>
        <p:blipFill rotWithShape="1">
          <a:blip r:embed="rId3">
            <a:alphaModFix/>
          </a:blip>
          <a:srcRect b="0" l="0" r="0" t="0"/>
          <a:stretch/>
        </p:blipFill>
        <p:spPr>
          <a:xfrm flipH="1">
            <a:off x="8583174" y="2145742"/>
            <a:ext cx="6858000" cy="6858000"/>
          </a:xfrm>
          <a:prstGeom prst="rect">
            <a:avLst/>
          </a:prstGeom>
          <a:noFill/>
          <a:ln>
            <a:noFill/>
          </a:ln>
        </p:spPr>
      </p:pic>
      <p:sp>
        <p:nvSpPr>
          <p:cNvPr id="362" name="Google Shape;362;p40"/>
          <p:cNvSpPr txBox="1"/>
          <p:nvPr/>
        </p:nvSpPr>
        <p:spPr>
          <a:xfrm>
            <a:off x="2384359" y="1711521"/>
            <a:ext cx="7220100" cy="375570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363" name="Google Shape;363;p40"/>
          <p:cNvSpPr/>
          <p:nvPr/>
        </p:nvSpPr>
        <p:spPr>
          <a:xfrm>
            <a:off x="5994400" y="3327400"/>
            <a:ext cx="203100" cy="2031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364" name="Google Shape;364;p40"/>
          <p:cNvSpPr txBox="1"/>
          <p:nvPr/>
        </p:nvSpPr>
        <p:spPr>
          <a:xfrm>
            <a:off x="4129618" y="1097864"/>
            <a:ext cx="10046700" cy="7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Open Sans Light"/>
                <a:ea typeface="Open Sans Light"/>
                <a:cs typeface="Open Sans Light"/>
                <a:sym typeface="Open Sans Light"/>
              </a:rPr>
              <a:t>Del 1. Berättande</a:t>
            </a:r>
            <a:endParaRPr b="1" sz="4500">
              <a:solidFill>
                <a:schemeClr val="lt1"/>
              </a:solidFill>
              <a:latin typeface="Calibri"/>
              <a:ea typeface="Calibri"/>
              <a:cs typeface="Calibri"/>
              <a:sym typeface="Calibri"/>
            </a:endParaRPr>
          </a:p>
        </p:txBody>
      </p:sp>
      <p:pic>
        <p:nvPicPr>
          <p:cNvPr id="365" name="Google Shape;365;p40"/>
          <p:cNvPicPr preferRelativeResize="0"/>
          <p:nvPr/>
        </p:nvPicPr>
        <p:blipFill>
          <a:blip r:embed="rId4">
            <a:alphaModFix/>
          </a:blip>
          <a:stretch>
            <a:fillRect/>
          </a:stretch>
        </p:blipFill>
        <p:spPr>
          <a:xfrm>
            <a:off x="1516175" y="0"/>
            <a:ext cx="9159649"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373" name="Shape 373"/>
        <p:cNvGrpSpPr/>
        <p:nvPr/>
      </p:nvGrpSpPr>
      <p:grpSpPr>
        <a:xfrm>
          <a:off x="0" y="0"/>
          <a:ext cx="0" cy="0"/>
          <a:chOff x="0" y="0"/>
          <a:chExt cx="0" cy="0"/>
        </a:xfrm>
      </p:grpSpPr>
      <p:pic>
        <p:nvPicPr>
          <p:cNvPr id="374" name="Google Shape;374;p41"/>
          <p:cNvPicPr preferRelativeResize="0"/>
          <p:nvPr/>
        </p:nvPicPr>
        <p:blipFill rotWithShape="1">
          <a:blip r:embed="rId3">
            <a:alphaModFix/>
          </a:blip>
          <a:srcRect b="0" l="0" r="0" t="0"/>
          <a:stretch/>
        </p:blipFill>
        <p:spPr>
          <a:xfrm flipH="1" rot="10800000">
            <a:off x="-4652534" y="-2328793"/>
            <a:ext cx="7903535" cy="7903535"/>
          </a:xfrm>
          <a:prstGeom prst="rect">
            <a:avLst/>
          </a:prstGeom>
          <a:noFill/>
          <a:ln>
            <a:noFill/>
          </a:ln>
        </p:spPr>
      </p:pic>
      <p:pic>
        <p:nvPicPr>
          <p:cNvPr id="375" name="Google Shape;375;p41"/>
          <p:cNvPicPr preferRelativeResize="0"/>
          <p:nvPr/>
        </p:nvPicPr>
        <p:blipFill rotWithShape="1">
          <a:blip r:embed="rId3">
            <a:alphaModFix/>
          </a:blip>
          <a:srcRect b="0" l="0" r="0" t="0"/>
          <a:stretch/>
        </p:blipFill>
        <p:spPr>
          <a:xfrm flipH="1">
            <a:off x="8583174" y="2145742"/>
            <a:ext cx="6858000" cy="6858000"/>
          </a:xfrm>
          <a:prstGeom prst="rect">
            <a:avLst/>
          </a:prstGeom>
          <a:noFill/>
          <a:ln>
            <a:noFill/>
          </a:ln>
        </p:spPr>
      </p:pic>
      <p:sp>
        <p:nvSpPr>
          <p:cNvPr id="376" name="Google Shape;376;p41"/>
          <p:cNvSpPr txBox="1"/>
          <p:nvPr/>
        </p:nvSpPr>
        <p:spPr>
          <a:xfrm>
            <a:off x="2384359" y="1711521"/>
            <a:ext cx="7220100" cy="375570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377" name="Google Shape;377;p41"/>
          <p:cNvSpPr/>
          <p:nvPr/>
        </p:nvSpPr>
        <p:spPr>
          <a:xfrm>
            <a:off x="5994400" y="3327400"/>
            <a:ext cx="203100" cy="2031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378" name="Google Shape;378;p41"/>
          <p:cNvSpPr txBox="1"/>
          <p:nvPr/>
        </p:nvSpPr>
        <p:spPr>
          <a:xfrm>
            <a:off x="4129618" y="1097864"/>
            <a:ext cx="10046700" cy="7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Open Sans Light"/>
                <a:ea typeface="Open Sans Light"/>
                <a:cs typeface="Open Sans Light"/>
                <a:sym typeface="Open Sans Light"/>
              </a:rPr>
              <a:t>Del 1. Berättande</a:t>
            </a:r>
            <a:endParaRPr b="1" sz="4500">
              <a:solidFill>
                <a:schemeClr val="lt1"/>
              </a:solidFill>
              <a:latin typeface="Calibri"/>
              <a:ea typeface="Calibri"/>
              <a:cs typeface="Calibri"/>
              <a:sym typeface="Calibri"/>
            </a:endParaRPr>
          </a:p>
        </p:txBody>
      </p:sp>
      <p:sp>
        <p:nvSpPr>
          <p:cNvPr id="379" name="Google Shape;379;p41"/>
          <p:cNvSpPr txBox="1"/>
          <p:nvPr/>
        </p:nvSpPr>
        <p:spPr>
          <a:xfrm>
            <a:off x="1862526" y="2312218"/>
            <a:ext cx="8959800" cy="3047700"/>
          </a:xfrm>
          <a:prstGeom prst="rect">
            <a:avLst/>
          </a:prstGeom>
          <a:noFill/>
          <a:ln>
            <a:noFill/>
          </a:ln>
        </p:spPr>
        <p:txBody>
          <a:bodyPr anchorCtr="0" anchor="t" bIns="45700" lIns="91425" spcFirstLastPara="1" rIns="91425" wrap="square" tIns="45700">
            <a:spAutoFit/>
          </a:bodyPr>
          <a:lstStyle/>
          <a:p>
            <a:pPr indent="0" lvl="0" marL="34290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 Bygg din egen tidslinje utifrån temat engagemang!</a:t>
            </a:r>
            <a:endParaRPr b="1" sz="2400">
              <a:solidFill>
                <a:schemeClr val="lt1"/>
              </a:solidFill>
              <a:latin typeface="Open Sans Light"/>
              <a:ea typeface="Open Sans Light"/>
              <a:cs typeface="Open Sans Light"/>
              <a:sym typeface="Open Sans Light"/>
            </a:endParaRPr>
          </a:p>
          <a:p>
            <a:pPr indent="0" lvl="0" marL="342900" marR="0" rtl="0" algn="l">
              <a:spcBef>
                <a:spcPts val="0"/>
              </a:spcBef>
              <a:spcAft>
                <a:spcPts val="0"/>
              </a:spcAft>
              <a:buNone/>
            </a:pPr>
            <a:r>
              <a:t/>
            </a:r>
            <a:endParaRPr b="1" sz="2400">
              <a:solidFill>
                <a:schemeClr val="lt1"/>
              </a:solidFill>
              <a:latin typeface="Open Sans Light"/>
              <a:ea typeface="Open Sans Light"/>
              <a:cs typeface="Open Sans Light"/>
              <a:sym typeface="Open Sans Light"/>
            </a:endParaRPr>
          </a:p>
          <a:p>
            <a:pPr indent="0" lvl="0" marL="34290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Välj en av rubrikerna:</a:t>
            </a:r>
            <a:endParaRPr b="1" sz="2400">
              <a:solidFill>
                <a:schemeClr val="lt1"/>
              </a:solidFill>
              <a:latin typeface="Open Sans Light"/>
              <a:ea typeface="Open Sans Light"/>
              <a:cs typeface="Open Sans Light"/>
              <a:sym typeface="Open Sans Light"/>
            </a:endParaRPr>
          </a:p>
          <a:p>
            <a:pPr indent="-381000" lvl="0" marL="457200" marR="0" rtl="0" algn="l">
              <a:spcBef>
                <a:spcPts val="0"/>
              </a:spcBef>
              <a:spcAft>
                <a:spcPts val="0"/>
              </a:spcAft>
              <a:buClr>
                <a:schemeClr val="lt1"/>
              </a:buClr>
              <a:buSzPts val="2400"/>
              <a:buFont typeface="Open Sans Light"/>
              <a:buChar char="-"/>
            </a:pPr>
            <a:r>
              <a:rPr b="1" i="1" lang="en-US" sz="2400">
                <a:solidFill>
                  <a:schemeClr val="lt1"/>
                </a:solidFill>
                <a:latin typeface="Open Sans Light"/>
                <a:ea typeface="Open Sans Light"/>
                <a:cs typeface="Open Sans Light"/>
                <a:sym typeface="Open Sans Light"/>
              </a:rPr>
              <a:t>Någon gång när jag gjorde skillnad för någon</a:t>
            </a:r>
            <a:endParaRPr b="1" i="1" sz="2400">
              <a:solidFill>
                <a:schemeClr val="lt1"/>
              </a:solidFill>
              <a:latin typeface="Open Sans Light"/>
              <a:ea typeface="Open Sans Light"/>
              <a:cs typeface="Open Sans Light"/>
              <a:sym typeface="Open Sans Light"/>
            </a:endParaRPr>
          </a:p>
          <a:p>
            <a:pPr indent="-381000" lvl="0" marL="457200" marR="0" rtl="0" algn="l">
              <a:spcBef>
                <a:spcPts val="0"/>
              </a:spcBef>
              <a:spcAft>
                <a:spcPts val="0"/>
              </a:spcAft>
              <a:buClr>
                <a:schemeClr val="lt1"/>
              </a:buClr>
              <a:buSzPts val="2400"/>
              <a:buFont typeface="Open Sans Light"/>
              <a:buChar char="-"/>
            </a:pPr>
            <a:r>
              <a:t/>
            </a:r>
            <a:endParaRPr b="1" i="1" sz="2400">
              <a:solidFill>
                <a:schemeClr val="lt1"/>
              </a:solidFill>
              <a:latin typeface="Open Sans Light"/>
              <a:ea typeface="Open Sans Light"/>
              <a:cs typeface="Open Sans Light"/>
              <a:sym typeface="Open Sans Light"/>
            </a:endParaRPr>
          </a:p>
          <a:p>
            <a:pPr indent="-381000" lvl="0" marL="457200" marR="0" rtl="0" algn="l">
              <a:spcBef>
                <a:spcPts val="0"/>
              </a:spcBef>
              <a:spcAft>
                <a:spcPts val="0"/>
              </a:spcAft>
              <a:buClr>
                <a:schemeClr val="lt1"/>
              </a:buClr>
              <a:buSzPts val="2400"/>
              <a:buFont typeface="Open Sans Light"/>
              <a:buChar char="-"/>
            </a:pPr>
            <a:r>
              <a:rPr b="1" i="1" lang="en-US" sz="2400">
                <a:solidFill>
                  <a:schemeClr val="lt1"/>
                </a:solidFill>
                <a:latin typeface="Open Sans Light"/>
                <a:ea typeface="Open Sans Light"/>
                <a:cs typeface="Open Sans Light"/>
                <a:sym typeface="Open Sans Light"/>
              </a:rPr>
              <a:t>Något jag brinner för</a:t>
            </a:r>
            <a:endParaRPr b="1" i="1" sz="2400">
              <a:solidFill>
                <a:schemeClr val="lt1"/>
              </a:solidFill>
              <a:latin typeface="Open Sans Light"/>
              <a:ea typeface="Open Sans Light"/>
              <a:cs typeface="Open Sans Light"/>
              <a:sym typeface="Open Sans Light"/>
            </a:endParaRPr>
          </a:p>
          <a:p>
            <a:pPr indent="0" lvl="0" marL="0" marR="0" rtl="0" algn="l">
              <a:spcBef>
                <a:spcPts val="0"/>
              </a:spcBef>
              <a:spcAft>
                <a:spcPts val="0"/>
              </a:spcAft>
              <a:buNone/>
            </a:pPr>
            <a:r>
              <a:t/>
            </a:r>
            <a:endParaRPr b="1" sz="2400">
              <a:solidFill>
                <a:schemeClr val="lt1"/>
              </a:solidFill>
              <a:latin typeface="Open Sans Light"/>
              <a:ea typeface="Open Sans Light"/>
              <a:cs typeface="Open Sans Light"/>
              <a:sym typeface="Open Sans Light"/>
            </a:endParaRPr>
          </a:p>
          <a:p>
            <a:pPr indent="0" lvl="0" marL="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20 minuter</a:t>
            </a:r>
            <a:endParaRPr b="1" sz="2400">
              <a:solidFill>
                <a:schemeClr val="lt1"/>
              </a:solidFill>
              <a:latin typeface="Open Sans Light"/>
              <a:ea typeface="Open Sans Light"/>
              <a:cs typeface="Open Sans Light"/>
              <a:sym typeface="Open Sa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387" name="Shape 387"/>
        <p:cNvGrpSpPr/>
        <p:nvPr/>
      </p:nvGrpSpPr>
      <p:grpSpPr>
        <a:xfrm>
          <a:off x="0" y="0"/>
          <a:ext cx="0" cy="0"/>
          <a:chOff x="0" y="0"/>
          <a:chExt cx="0" cy="0"/>
        </a:xfrm>
      </p:grpSpPr>
      <p:pic>
        <p:nvPicPr>
          <p:cNvPr id="388" name="Google Shape;388;p42"/>
          <p:cNvPicPr preferRelativeResize="0"/>
          <p:nvPr/>
        </p:nvPicPr>
        <p:blipFill rotWithShape="1">
          <a:blip r:embed="rId3">
            <a:alphaModFix/>
          </a:blip>
          <a:srcRect b="0" l="0" r="0" t="0"/>
          <a:stretch/>
        </p:blipFill>
        <p:spPr>
          <a:xfrm flipH="1" rot="10800000">
            <a:off x="-4652534" y="-2328793"/>
            <a:ext cx="7903535" cy="7903535"/>
          </a:xfrm>
          <a:prstGeom prst="rect">
            <a:avLst/>
          </a:prstGeom>
          <a:noFill/>
          <a:ln>
            <a:noFill/>
          </a:ln>
        </p:spPr>
      </p:pic>
      <p:pic>
        <p:nvPicPr>
          <p:cNvPr id="389" name="Google Shape;389;p42"/>
          <p:cNvPicPr preferRelativeResize="0"/>
          <p:nvPr/>
        </p:nvPicPr>
        <p:blipFill rotWithShape="1">
          <a:blip r:embed="rId3">
            <a:alphaModFix/>
          </a:blip>
          <a:srcRect b="0" l="0" r="0" t="0"/>
          <a:stretch/>
        </p:blipFill>
        <p:spPr>
          <a:xfrm flipH="1">
            <a:off x="8583174" y="2145742"/>
            <a:ext cx="6858000" cy="6858000"/>
          </a:xfrm>
          <a:prstGeom prst="rect">
            <a:avLst/>
          </a:prstGeom>
          <a:noFill/>
          <a:ln>
            <a:noFill/>
          </a:ln>
        </p:spPr>
      </p:pic>
      <p:sp>
        <p:nvSpPr>
          <p:cNvPr id="390" name="Google Shape;390;p42"/>
          <p:cNvSpPr txBox="1"/>
          <p:nvPr/>
        </p:nvSpPr>
        <p:spPr>
          <a:xfrm>
            <a:off x="2384359" y="1711521"/>
            <a:ext cx="7220100" cy="375570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391" name="Google Shape;391;p42"/>
          <p:cNvSpPr/>
          <p:nvPr/>
        </p:nvSpPr>
        <p:spPr>
          <a:xfrm>
            <a:off x="5994400" y="3327400"/>
            <a:ext cx="203100" cy="2031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392" name="Google Shape;392;p42"/>
          <p:cNvSpPr txBox="1"/>
          <p:nvPr/>
        </p:nvSpPr>
        <p:spPr>
          <a:xfrm>
            <a:off x="4129618" y="1097864"/>
            <a:ext cx="10046700" cy="7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Open Sans Light"/>
                <a:ea typeface="Open Sans Light"/>
                <a:cs typeface="Open Sans Light"/>
                <a:sym typeface="Open Sans Light"/>
              </a:rPr>
              <a:t>Del 1. Berättande</a:t>
            </a:r>
            <a:endParaRPr b="1" sz="4500">
              <a:solidFill>
                <a:schemeClr val="lt1"/>
              </a:solidFill>
              <a:latin typeface="Calibri"/>
              <a:ea typeface="Calibri"/>
              <a:cs typeface="Calibri"/>
              <a:sym typeface="Calibri"/>
            </a:endParaRPr>
          </a:p>
        </p:txBody>
      </p:sp>
      <p:sp>
        <p:nvSpPr>
          <p:cNvPr id="393" name="Google Shape;393;p42"/>
          <p:cNvSpPr txBox="1"/>
          <p:nvPr/>
        </p:nvSpPr>
        <p:spPr>
          <a:xfrm>
            <a:off x="1862526" y="2312218"/>
            <a:ext cx="8959800" cy="30477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lt1"/>
              </a:buClr>
              <a:buSzPts val="2400"/>
              <a:buFont typeface="Open Sans Light"/>
              <a:buChar char="-"/>
            </a:pPr>
            <a:r>
              <a:rPr b="1" lang="en-US" sz="2400">
                <a:solidFill>
                  <a:schemeClr val="lt1"/>
                </a:solidFill>
                <a:latin typeface="Open Sans Light"/>
                <a:ea typeface="Open Sans Light"/>
                <a:cs typeface="Open Sans Light"/>
                <a:sym typeface="Open Sans Light"/>
              </a:rPr>
              <a:t>Hur och när börjar din berättelse?</a:t>
            </a:r>
            <a:endParaRPr b="1" sz="2400">
              <a:solidFill>
                <a:schemeClr val="lt1"/>
              </a:solidFill>
              <a:latin typeface="Open Sans Light"/>
              <a:ea typeface="Open Sans Light"/>
              <a:cs typeface="Open Sans Light"/>
              <a:sym typeface="Open Sans Light"/>
            </a:endParaRPr>
          </a:p>
          <a:p>
            <a:pPr indent="-381000" lvl="0" marL="914400" marR="0" rtl="0" algn="l">
              <a:spcBef>
                <a:spcPts val="0"/>
              </a:spcBef>
              <a:spcAft>
                <a:spcPts val="0"/>
              </a:spcAft>
              <a:buClr>
                <a:schemeClr val="lt1"/>
              </a:buClr>
              <a:buSzPts val="2400"/>
              <a:buFont typeface="Open Sans Light"/>
              <a:buChar char="-"/>
            </a:pPr>
            <a:r>
              <a:rPr b="1" lang="en-US" sz="2400">
                <a:solidFill>
                  <a:schemeClr val="lt1"/>
                </a:solidFill>
                <a:latin typeface="Open Sans Light"/>
                <a:ea typeface="Open Sans Light"/>
                <a:cs typeface="Open Sans Light"/>
                <a:sym typeface="Open Sans Light"/>
              </a:rPr>
              <a:t>Ditt första minne kopplat till berättelsen?</a:t>
            </a:r>
            <a:endParaRPr b="1" sz="2400">
              <a:solidFill>
                <a:schemeClr val="lt1"/>
              </a:solidFill>
              <a:latin typeface="Open Sans Light"/>
              <a:ea typeface="Open Sans Light"/>
              <a:cs typeface="Open Sans Light"/>
              <a:sym typeface="Open Sans Light"/>
            </a:endParaRPr>
          </a:p>
          <a:p>
            <a:pPr indent="-381000" lvl="0" marL="914400" marR="0" rtl="0" algn="l">
              <a:spcBef>
                <a:spcPts val="0"/>
              </a:spcBef>
              <a:spcAft>
                <a:spcPts val="0"/>
              </a:spcAft>
              <a:buClr>
                <a:schemeClr val="lt1"/>
              </a:buClr>
              <a:buSzPts val="2400"/>
              <a:buFont typeface="Open Sans Light"/>
              <a:buChar char="-"/>
            </a:pPr>
            <a:r>
              <a:rPr b="1" lang="en-US" sz="2400">
                <a:solidFill>
                  <a:schemeClr val="lt1"/>
                </a:solidFill>
                <a:latin typeface="Open Sans Light"/>
                <a:ea typeface="Open Sans Light"/>
                <a:cs typeface="Open Sans Light"/>
                <a:sym typeface="Open Sans Light"/>
              </a:rPr>
              <a:t>Vad hände sen?</a:t>
            </a:r>
            <a:endParaRPr b="1" sz="2400">
              <a:solidFill>
                <a:schemeClr val="lt1"/>
              </a:solidFill>
              <a:latin typeface="Open Sans Light"/>
              <a:ea typeface="Open Sans Light"/>
              <a:cs typeface="Open Sans Light"/>
              <a:sym typeface="Open Sans Light"/>
            </a:endParaRPr>
          </a:p>
          <a:p>
            <a:pPr indent="-381000" lvl="0" marL="914400" marR="0" rtl="0" algn="l">
              <a:spcBef>
                <a:spcPts val="0"/>
              </a:spcBef>
              <a:spcAft>
                <a:spcPts val="0"/>
              </a:spcAft>
              <a:buClr>
                <a:schemeClr val="lt1"/>
              </a:buClr>
              <a:buSzPts val="2400"/>
              <a:buFont typeface="Open Sans Light"/>
              <a:buChar char="-"/>
            </a:pPr>
            <a:r>
              <a:rPr b="1" lang="en-US" sz="2400">
                <a:solidFill>
                  <a:schemeClr val="lt1"/>
                </a:solidFill>
                <a:latin typeface="Open Sans Light"/>
                <a:ea typeface="Open Sans Light"/>
                <a:cs typeface="Open Sans Light"/>
                <a:sym typeface="Open Sans Light"/>
              </a:rPr>
              <a:t>Extra starkt minne?</a:t>
            </a:r>
            <a:endParaRPr b="1" sz="2400">
              <a:solidFill>
                <a:schemeClr val="lt1"/>
              </a:solidFill>
              <a:latin typeface="Open Sans Light"/>
              <a:ea typeface="Open Sans Light"/>
              <a:cs typeface="Open Sans Light"/>
              <a:sym typeface="Open Sans Light"/>
            </a:endParaRPr>
          </a:p>
          <a:p>
            <a:pPr indent="-381000" lvl="0" marL="914400" marR="0" rtl="0" algn="l">
              <a:spcBef>
                <a:spcPts val="0"/>
              </a:spcBef>
              <a:spcAft>
                <a:spcPts val="0"/>
              </a:spcAft>
              <a:buClr>
                <a:schemeClr val="lt1"/>
              </a:buClr>
              <a:buSzPts val="2400"/>
              <a:buFont typeface="Open Sans Light"/>
              <a:buChar char="-"/>
            </a:pPr>
            <a:r>
              <a:rPr b="1" lang="en-US" sz="2400">
                <a:solidFill>
                  <a:schemeClr val="lt1"/>
                </a:solidFill>
                <a:latin typeface="Open Sans Light"/>
                <a:ea typeface="Open Sans Light"/>
                <a:cs typeface="Open Sans Light"/>
                <a:sym typeface="Open Sans Light"/>
              </a:rPr>
              <a:t>Problem/hinder?</a:t>
            </a:r>
            <a:endParaRPr b="1" sz="2400">
              <a:solidFill>
                <a:schemeClr val="lt1"/>
              </a:solidFill>
              <a:latin typeface="Open Sans Light"/>
              <a:ea typeface="Open Sans Light"/>
              <a:cs typeface="Open Sans Light"/>
              <a:sym typeface="Open Sans Light"/>
            </a:endParaRPr>
          </a:p>
          <a:p>
            <a:pPr indent="-381000" lvl="0" marL="914400" marR="0" rtl="0" algn="l">
              <a:spcBef>
                <a:spcPts val="0"/>
              </a:spcBef>
              <a:spcAft>
                <a:spcPts val="0"/>
              </a:spcAft>
              <a:buClr>
                <a:schemeClr val="lt1"/>
              </a:buClr>
              <a:buSzPts val="2400"/>
              <a:buFont typeface="Open Sans Light"/>
              <a:buChar char="-"/>
            </a:pPr>
            <a:r>
              <a:rPr b="1" lang="en-US" sz="2400">
                <a:solidFill>
                  <a:schemeClr val="lt1"/>
                </a:solidFill>
                <a:latin typeface="Open Sans Light"/>
                <a:ea typeface="Open Sans Light"/>
                <a:cs typeface="Open Sans Light"/>
                <a:sym typeface="Open Sans Light"/>
              </a:rPr>
              <a:t>Vändpunkt?</a:t>
            </a:r>
            <a:endParaRPr b="1" sz="2400">
              <a:solidFill>
                <a:schemeClr val="lt1"/>
              </a:solidFill>
              <a:latin typeface="Open Sans Light"/>
              <a:ea typeface="Open Sans Light"/>
              <a:cs typeface="Open Sans Light"/>
              <a:sym typeface="Open Sans Light"/>
            </a:endParaRPr>
          </a:p>
          <a:p>
            <a:pPr indent="-381000" lvl="0" marL="914400" marR="0" rtl="0" algn="l">
              <a:spcBef>
                <a:spcPts val="0"/>
              </a:spcBef>
              <a:spcAft>
                <a:spcPts val="0"/>
              </a:spcAft>
              <a:buClr>
                <a:schemeClr val="lt1"/>
              </a:buClr>
              <a:buSzPts val="2400"/>
              <a:buFont typeface="Open Sans Light"/>
              <a:buChar char="-"/>
            </a:pPr>
            <a:r>
              <a:rPr b="1" lang="en-US" sz="2400">
                <a:solidFill>
                  <a:schemeClr val="lt1"/>
                </a:solidFill>
                <a:latin typeface="Open Sans Light"/>
                <a:ea typeface="Open Sans Light"/>
                <a:cs typeface="Open Sans Light"/>
                <a:sym typeface="Open Sans Light"/>
              </a:rPr>
              <a:t>Har något ändrats längs vägen?</a:t>
            </a:r>
            <a:endParaRPr b="1" sz="2400">
              <a:solidFill>
                <a:schemeClr val="lt1"/>
              </a:solidFill>
              <a:latin typeface="Open Sans Light"/>
              <a:ea typeface="Open Sans Light"/>
              <a:cs typeface="Open Sans Light"/>
              <a:sym typeface="Open Sans Light"/>
            </a:endParaRPr>
          </a:p>
          <a:p>
            <a:pPr indent="-381000" lvl="0" marL="914400" marR="0" rtl="0" algn="l">
              <a:spcBef>
                <a:spcPts val="0"/>
              </a:spcBef>
              <a:spcAft>
                <a:spcPts val="0"/>
              </a:spcAft>
              <a:buClr>
                <a:schemeClr val="lt1"/>
              </a:buClr>
              <a:buSzPts val="2400"/>
              <a:buFont typeface="Open Sans Light"/>
              <a:buChar char="-"/>
            </a:pPr>
            <a:r>
              <a:rPr b="1" lang="en-US" sz="2400">
                <a:solidFill>
                  <a:schemeClr val="lt1"/>
                </a:solidFill>
                <a:latin typeface="Open Sans Light"/>
                <a:ea typeface="Open Sans Light"/>
                <a:cs typeface="Open Sans Light"/>
                <a:sym typeface="Open Sans Light"/>
              </a:rPr>
              <a:t>Hur är det nu/idag?</a:t>
            </a:r>
            <a:endParaRPr b="1" sz="2400">
              <a:solidFill>
                <a:schemeClr val="lt1"/>
              </a:solidFill>
              <a:latin typeface="Open Sans Light"/>
              <a:ea typeface="Open Sans Light"/>
              <a:cs typeface="Open Sans Light"/>
              <a:sym typeface="Open Sa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401" name="Shape 401"/>
        <p:cNvGrpSpPr/>
        <p:nvPr/>
      </p:nvGrpSpPr>
      <p:grpSpPr>
        <a:xfrm>
          <a:off x="0" y="0"/>
          <a:ext cx="0" cy="0"/>
          <a:chOff x="0" y="0"/>
          <a:chExt cx="0" cy="0"/>
        </a:xfrm>
      </p:grpSpPr>
      <p:pic>
        <p:nvPicPr>
          <p:cNvPr id="402" name="Google Shape;402;p43"/>
          <p:cNvPicPr preferRelativeResize="0"/>
          <p:nvPr/>
        </p:nvPicPr>
        <p:blipFill rotWithShape="1">
          <a:blip r:embed="rId3">
            <a:alphaModFix/>
          </a:blip>
          <a:srcRect b="0" l="0" r="0" t="0"/>
          <a:stretch/>
        </p:blipFill>
        <p:spPr>
          <a:xfrm flipH="1" rot="10800000">
            <a:off x="-4652534" y="-2328793"/>
            <a:ext cx="7903535" cy="7903535"/>
          </a:xfrm>
          <a:prstGeom prst="rect">
            <a:avLst/>
          </a:prstGeom>
          <a:noFill/>
          <a:ln>
            <a:noFill/>
          </a:ln>
        </p:spPr>
      </p:pic>
      <p:pic>
        <p:nvPicPr>
          <p:cNvPr id="403" name="Google Shape;403;p43"/>
          <p:cNvPicPr preferRelativeResize="0"/>
          <p:nvPr/>
        </p:nvPicPr>
        <p:blipFill rotWithShape="1">
          <a:blip r:embed="rId3">
            <a:alphaModFix/>
          </a:blip>
          <a:srcRect b="0" l="0" r="0" t="0"/>
          <a:stretch/>
        </p:blipFill>
        <p:spPr>
          <a:xfrm flipH="1">
            <a:off x="8583174" y="2145742"/>
            <a:ext cx="6858000" cy="6858000"/>
          </a:xfrm>
          <a:prstGeom prst="rect">
            <a:avLst/>
          </a:prstGeom>
          <a:noFill/>
          <a:ln>
            <a:noFill/>
          </a:ln>
        </p:spPr>
      </p:pic>
      <p:sp>
        <p:nvSpPr>
          <p:cNvPr id="404" name="Google Shape;404;p43"/>
          <p:cNvSpPr txBox="1"/>
          <p:nvPr/>
        </p:nvSpPr>
        <p:spPr>
          <a:xfrm>
            <a:off x="2384359" y="1711521"/>
            <a:ext cx="7220100" cy="375570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405" name="Google Shape;405;p43"/>
          <p:cNvSpPr/>
          <p:nvPr/>
        </p:nvSpPr>
        <p:spPr>
          <a:xfrm>
            <a:off x="5994400" y="3327400"/>
            <a:ext cx="203100" cy="2031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406" name="Google Shape;406;p43"/>
          <p:cNvSpPr txBox="1"/>
          <p:nvPr/>
        </p:nvSpPr>
        <p:spPr>
          <a:xfrm>
            <a:off x="4129618" y="1097864"/>
            <a:ext cx="10046700" cy="7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Open Sans Light"/>
                <a:ea typeface="Open Sans Light"/>
                <a:cs typeface="Open Sans Light"/>
                <a:sym typeface="Open Sans Light"/>
              </a:rPr>
              <a:t>Del 1. Berättande</a:t>
            </a:r>
            <a:endParaRPr b="1" sz="4500">
              <a:solidFill>
                <a:schemeClr val="lt1"/>
              </a:solidFill>
              <a:latin typeface="Calibri"/>
              <a:ea typeface="Calibri"/>
              <a:cs typeface="Calibri"/>
              <a:sym typeface="Calibri"/>
            </a:endParaRPr>
          </a:p>
        </p:txBody>
      </p:sp>
      <p:sp>
        <p:nvSpPr>
          <p:cNvPr id="407" name="Google Shape;407;p43"/>
          <p:cNvSpPr txBox="1"/>
          <p:nvPr/>
        </p:nvSpPr>
        <p:spPr>
          <a:xfrm>
            <a:off x="1862526" y="2312218"/>
            <a:ext cx="8959800" cy="831000"/>
          </a:xfrm>
          <a:prstGeom prst="rect">
            <a:avLst/>
          </a:prstGeom>
          <a:noFill/>
          <a:ln>
            <a:noFill/>
          </a:ln>
        </p:spPr>
        <p:txBody>
          <a:bodyPr anchorCtr="0" anchor="t" bIns="45700" lIns="91425" spcFirstLastPara="1" rIns="91425" wrap="square" tIns="45700">
            <a:spAutoFit/>
          </a:bodyPr>
          <a:lstStyle/>
          <a:p>
            <a:pPr indent="0" lvl="0" marL="91440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Berätta om er tidslinje för varandra.</a:t>
            </a:r>
            <a:endParaRPr b="1" sz="2400">
              <a:solidFill>
                <a:schemeClr val="lt1"/>
              </a:solidFill>
              <a:latin typeface="Open Sans Light"/>
              <a:ea typeface="Open Sans Light"/>
              <a:cs typeface="Open Sans Light"/>
              <a:sym typeface="Open Sans Light"/>
            </a:endParaRPr>
          </a:p>
          <a:p>
            <a:pPr indent="0" lvl="0" marL="914400" marR="0" rtl="0" algn="l">
              <a:spcBef>
                <a:spcPts val="0"/>
              </a:spcBef>
              <a:spcAft>
                <a:spcPts val="0"/>
              </a:spcAft>
              <a:buNone/>
            </a:pPr>
            <a:r>
              <a:rPr b="1" lang="en-US" sz="2400">
                <a:solidFill>
                  <a:schemeClr val="lt1"/>
                </a:solidFill>
                <a:latin typeface="Open Sans Light"/>
                <a:ea typeface="Open Sans Light"/>
                <a:cs typeface="Open Sans Light"/>
                <a:sym typeface="Open Sans Light"/>
              </a:rPr>
              <a:t>20 minuter (ta tid så att alla får 5 minuter)</a:t>
            </a:r>
            <a:endParaRPr b="1" sz="2400">
              <a:solidFill>
                <a:schemeClr val="lt1"/>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9B7E"/>
        </a:solidFill>
      </p:bgPr>
    </p:bg>
    <p:spTree>
      <p:nvGrpSpPr>
        <p:cNvPr id="172" name="Shape 172"/>
        <p:cNvGrpSpPr/>
        <p:nvPr/>
      </p:nvGrpSpPr>
      <p:grpSpPr>
        <a:xfrm>
          <a:off x="0" y="0"/>
          <a:ext cx="0" cy="0"/>
          <a:chOff x="0" y="0"/>
          <a:chExt cx="0" cy="0"/>
        </a:xfrm>
      </p:grpSpPr>
      <p:pic>
        <p:nvPicPr>
          <p:cNvPr id="173" name="Google Shape;173;p26"/>
          <p:cNvPicPr preferRelativeResize="0"/>
          <p:nvPr/>
        </p:nvPicPr>
        <p:blipFill rotWithShape="1">
          <a:blip r:embed="rId3">
            <a:alphaModFix/>
          </a:blip>
          <a:srcRect b="0" l="0" r="0" t="0"/>
          <a:stretch/>
        </p:blipFill>
        <p:spPr>
          <a:xfrm rot="-1204823">
            <a:off x="7608541" y="-4216068"/>
            <a:ext cx="5788766" cy="5788766"/>
          </a:xfrm>
          <a:prstGeom prst="rect">
            <a:avLst/>
          </a:prstGeom>
          <a:noFill/>
          <a:ln>
            <a:noFill/>
          </a:ln>
        </p:spPr>
      </p:pic>
      <p:pic>
        <p:nvPicPr>
          <p:cNvPr id="174" name="Google Shape;174;p26"/>
          <p:cNvPicPr preferRelativeResize="0"/>
          <p:nvPr/>
        </p:nvPicPr>
        <p:blipFill rotWithShape="1">
          <a:blip r:embed="rId4">
            <a:alphaModFix/>
          </a:blip>
          <a:srcRect b="0" l="0" r="0" t="0"/>
          <a:stretch/>
        </p:blipFill>
        <p:spPr>
          <a:xfrm flipH="1" rot="10800000">
            <a:off x="-3429000" y="-2033710"/>
            <a:ext cx="6858000" cy="6858000"/>
          </a:xfrm>
          <a:prstGeom prst="rect">
            <a:avLst/>
          </a:prstGeom>
          <a:noFill/>
          <a:ln>
            <a:noFill/>
          </a:ln>
        </p:spPr>
      </p:pic>
      <p:pic>
        <p:nvPicPr>
          <p:cNvPr id="175" name="Google Shape;175;p26"/>
          <p:cNvPicPr preferRelativeResize="0"/>
          <p:nvPr/>
        </p:nvPicPr>
        <p:blipFill rotWithShape="1">
          <a:blip r:embed="rId4">
            <a:alphaModFix/>
          </a:blip>
          <a:srcRect b="0" l="0" r="0" t="0"/>
          <a:stretch/>
        </p:blipFill>
        <p:spPr>
          <a:xfrm flipH="1">
            <a:off x="9149623" y="1790295"/>
            <a:ext cx="6858000" cy="6858000"/>
          </a:xfrm>
          <a:prstGeom prst="rect">
            <a:avLst/>
          </a:prstGeom>
          <a:noFill/>
          <a:ln>
            <a:noFill/>
          </a:ln>
        </p:spPr>
      </p:pic>
      <p:pic>
        <p:nvPicPr>
          <p:cNvPr id="176" name="Google Shape;176;p26"/>
          <p:cNvPicPr preferRelativeResize="0"/>
          <p:nvPr/>
        </p:nvPicPr>
        <p:blipFill rotWithShape="1">
          <a:blip r:embed="rId3">
            <a:alphaModFix/>
          </a:blip>
          <a:srcRect b="0" l="0" r="0" t="0"/>
          <a:stretch/>
        </p:blipFill>
        <p:spPr>
          <a:xfrm rot="10603093">
            <a:off x="-1827066" y="5380243"/>
            <a:ext cx="5788766" cy="5788766"/>
          </a:xfrm>
          <a:prstGeom prst="rect">
            <a:avLst/>
          </a:prstGeom>
          <a:noFill/>
          <a:ln>
            <a:noFill/>
          </a:ln>
        </p:spPr>
      </p:pic>
      <p:grpSp>
        <p:nvGrpSpPr>
          <p:cNvPr id="177" name="Google Shape;177;p26"/>
          <p:cNvGrpSpPr/>
          <p:nvPr/>
        </p:nvGrpSpPr>
        <p:grpSpPr>
          <a:xfrm>
            <a:off x="2034108" y="1258701"/>
            <a:ext cx="8123784" cy="3932414"/>
            <a:chOff x="-1430829" y="-4404993"/>
            <a:chExt cx="16247568" cy="7864830"/>
          </a:xfrm>
        </p:grpSpPr>
        <p:sp>
          <p:nvSpPr>
            <p:cNvPr id="178" name="Google Shape;178;p26"/>
            <p:cNvSpPr txBox="1"/>
            <p:nvPr/>
          </p:nvSpPr>
          <p:spPr>
            <a:xfrm>
              <a:off x="-1430829" y="-4404993"/>
              <a:ext cx="16247568" cy="1772410"/>
            </a:xfrm>
            <a:prstGeom prst="rect">
              <a:avLst/>
            </a:prstGeom>
            <a:noFill/>
            <a:ln>
              <a:noFill/>
            </a:ln>
          </p:spPr>
          <p:txBody>
            <a:bodyPr anchorCtr="0" anchor="t" bIns="0" lIns="0" spcFirstLastPara="1" rIns="0" wrap="square" tIns="0">
              <a:spAutoFit/>
            </a:bodyPr>
            <a:lstStyle/>
            <a:p>
              <a:pPr indent="0" lvl="0" marL="0" marR="0" rtl="0" algn="ctr">
                <a:lnSpc>
                  <a:spcPct val="200000"/>
                </a:lnSpc>
                <a:spcBef>
                  <a:spcPts val="0"/>
                </a:spcBef>
                <a:spcAft>
                  <a:spcPts val="0"/>
                </a:spcAft>
                <a:buNone/>
              </a:pPr>
              <a:r>
                <a:rPr b="1" i="0" lang="en-US" sz="4000" u="none" cap="none" strike="noStrike">
                  <a:solidFill>
                    <a:srgbClr val="050708"/>
                  </a:solidFill>
                  <a:latin typeface="Open Sans"/>
                  <a:ea typeface="Open Sans"/>
                  <a:cs typeface="Open Sans"/>
                  <a:sym typeface="Open Sans"/>
                </a:rPr>
                <a:t>Program</a:t>
              </a:r>
              <a:endParaRPr/>
            </a:p>
          </p:txBody>
        </p:sp>
        <p:sp>
          <p:nvSpPr>
            <p:cNvPr id="179" name="Google Shape;179;p26"/>
            <p:cNvSpPr txBox="1"/>
            <p:nvPr/>
          </p:nvSpPr>
          <p:spPr>
            <a:xfrm>
              <a:off x="1" y="2839923"/>
              <a:ext cx="14816738" cy="619914"/>
            </a:xfrm>
            <a:prstGeom prst="rect">
              <a:avLst/>
            </a:prstGeom>
            <a:noFill/>
            <a:ln>
              <a:noFill/>
            </a:ln>
          </p:spPr>
          <p:txBody>
            <a:bodyPr anchorCtr="0" anchor="t" bIns="0" lIns="0" spcFirstLastPara="1" rIns="0" wrap="square" tIns="0">
              <a:spAutoFit/>
            </a:bodyPr>
            <a:lstStyle/>
            <a:p>
              <a:pPr indent="0" lvl="0" marL="0" marR="0" rtl="0" algn="ctr">
                <a:lnSpc>
                  <a:spcPct val="233333"/>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sp>
        <p:nvSpPr>
          <p:cNvPr id="180" name="Google Shape;180;p26"/>
          <p:cNvSpPr txBox="1"/>
          <p:nvPr/>
        </p:nvSpPr>
        <p:spPr>
          <a:xfrm>
            <a:off x="2660768" y="2390506"/>
            <a:ext cx="9716946" cy="193899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Arial"/>
              <a:buChar char="•"/>
            </a:pPr>
            <a:r>
              <a:rPr b="1" i="0" lang="en-US" sz="2400" u="none" cap="none" strike="noStrike">
                <a:solidFill>
                  <a:schemeClr val="dk1"/>
                </a:solidFill>
                <a:latin typeface="Open Sans"/>
                <a:ea typeface="Open Sans"/>
                <a:cs typeface="Open Sans"/>
                <a:sym typeface="Open Sans"/>
              </a:rPr>
              <a:t>Kort introduktion till projektet och metoden</a:t>
            </a:r>
            <a:endParaRPr/>
          </a:p>
          <a:p>
            <a:pPr indent="0" lvl="0" marL="0" marR="0" rtl="0" algn="l">
              <a:spcBef>
                <a:spcPts val="0"/>
              </a:spcBef>
              <a:spcAft>
                <a:spcPts val="0"/>
              </a:spcAft>
              <a:buNone/>
            </a:pPr>
            <a:r>
              <a:t/>
            </a:r>
            <a:endParaRPr b="1" sz="24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400"/>
              <a:buFont typeface="Arial"/>
              <a:buChar char="•"/>
            </a:pPr>
            <a:r>
              <a:rPr b="1" lang="en-US" sz="2400">
                <a:solidFill>
                  <a:schemeClr val="dk1"/>
                </a:solidFill>
                <a:latin typeface="Open Sans"/>
                <a:ea typeface="Open Sans"/>
                <a:cs typeface="Open Sans"/>
                <a:sym typeface="Open Sans"/>
              </a:rPr>
              <a:t>Workshop i metoden jag-vi-världen</a:t>
            </a:r>
            <a:endParaRPr/>
          </a:p>
          <a:p>
            <a:pPr indent="0" lvl="0" marL="0" marR="0" rtl="0" algn="l">
              <a:spcBef>
                <a:spcPts val="0"/>
              </a:spcBef>
              <a:spcAft>
                <a:spcPts val="0"/>
              </a:spcAft>
              <a:buNone/>
            </a:pPr>
            <a:r>
              <a:t/>
            </a:r>
            <a:endParaRPr b="1" sz="24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400"/>
              <a:buFont typeface="Arial"/>
              <a:buChar char="•"/>
            </a:pPr>
            <a:r>
              <a:rPr b="1" lang="en-US" sz="2400">
                <a:solidFill>
                  <a:schemeClr val="dk1"/>
                </a:solidFill>
                <a:latin typeface="Open Sans"/>
                <a:ea typeface="Open Sans"/>
                <a:cs typeface="Open Sans"/>
                <a:sym typeface="Open Sans"/>
              </a:rPr>
              <a:t>Avslutning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9B7E"/>
        </a:solidFill>
      </p:bgPr>
    </p:bg>
    <p:spTree>
      <p:nvGrpSpPr>
        <p:cNvPr id="411" name="Shape 411"/>
        <p:cNvGrpSpPr/>
        <p:nvPr/>
      </p:nvGrpSpPr>
      <p:grpSpPr>
        <a:xfrm>
          <a:off x="0" y="0"/>
          <a:ext cx="0" cy="0"/>
          <a:chOff x="0" y="0"/>
          <a:chExt cx="0" cy="0"/>
        </a:xfrm>
      </p:grpSpPr>
      <p:pic>
        <p:nvPicPr>
          <p:cNvPr id="412" name="Google Shape;412;p44"/>
          <p:cNvPicPr preferRelativeResize="0"/>
          <p:nvPr/>
        </p:nvPicPr>
        <p:blipFill rotWithShape="1">
          <a:blip r:embed="rId3">
            <a:alphaModFix/>
          </a:blip>
          <a:srcRect b="0" l="0" r="0" t="0"/>
          <a:stretch/>
        </p:blipFill>
        <p:spPr>
          <a:xfrm rot="-1204823">
            <a:off x="7608541" y="-4216068"/>
            <a:ext cx="5788766" cy="5788766"/>
          </a:xfrm>
          <a:prstGeom prst="rect">
            <a:avLst/>
          </a:prstGeom>
          <a:noFill/>
          <a:ln>
            <a:noFill/>
          </a:ln>
        </p:spPr>
      </p:pic>
      <p:pic>
        <p:nvPicPr>
          <p:cNvPr id="413" name="Google Shape;413;p44"/>
          <p:cNvPicPr preferRelativeResize="0"/>
          <p:nvPr/>
        </p:nvPicPr>
        <p:blipFill rotWithShape="1">
          <a:blip r:embed="rId4">
            <a:alphaModFix/>
          </a:blip>
          <a:srcRect b="0" l="0" r="0" t="0"/>
          <a:stretch/>
        </p:blipFill>
        <p:spPr>
          <a:xfrm flipH="1" rot="10800000">
            <a:off x="-3429000" y="-2033710"/>
            <a:ext cx="6858000" cy="6858000"/>
          </a:xfrm>
          <a:prstGeom prst="rect">
            <a:avLst/>
          </a:prstGeom>
          <a:noFill/>
          <a:ln>
            <a:noFill/>
          </a:ln>
        </p:spPr>
      </p:pic>
      <p:pic>
        <p:nvPicPr>
          <p:cNvPr id="414" name="Google Shape;414;p44"/>
          <p:cNvPicPr preferRelativeResize="0"/>
          <p:nvPr/>
        </p:nvPicPr>
        <p:blipFill rotWithShape="1">
          <a:blip r:embed="rId4">
            <a:alphaModFix/>
          </a:blip>
          <a:srcRect b="0" l="0" r="0" t="0"/>
          <a:stretch/>
        </p:blipFill>
        <p:spPr>
          <a:xfrm flipH="1">
            <a:off x="9149623" y="1790295"/>
            <a:ext cx="6858000" cy="6858000"/>
          </a:xfrm>
          <a:prstGeom prst="rect">
            <a:avLst/>
          </a:prstGeom>
          <a:noFill/>
          <a:ln>
            <a:noFill/>
          </a:ln>
        </p:spPr>
      </p:pic>
      <p:pic>
        <p:nvPicPr>
          <p:cNvPr id="415" name="Google Shape;415;p44"/>
          <p:cNvPicPr preferRelativeResize="0"/>
          <p:nvPr/>
        </p:nvPicPr>
        <p:blipFill rotWithShape="1">
          <a:blip r:embed="rId3">
            <a:alphaModFix/>
          </a:blip>
          <a:srcRect b="0" l="0" r="0" t="0"/>
          <a:stretch/>
        </p:blipFill>
        <p:spPr>
          <a:xfrm rot="10603093">
            <a:off x="-1827066" y="5380243"/>
            <a:ext cx="5788766" cy="5788766"/>
          </a:xfrm>
          <a:prstGeom prst="rect">
            <a:avLst/>
          </a:prstGeom>
          <a:noFill/>
          <a:ln>
            <a:noFill/>
          </a:ln>
        </p:spPr>
      </p:pic>
      <p:grpSp>
        <p:nvGrpSpPr>
          <p:cNvPr id="416" name="Google Shape;416;p44"/>
          <p:cNvGrpSpPr/>
          <p:nvPr/>
        </p:nvGrpSpPr>
        <p:grpSpPr>
          <a:xfrm>
            <a:off x="2034108" y="2855436"/>
            <a:ext cx="8123784" cy="2335679"/>
            <a:chOff x="-1430829" y="-1211522"/>
            <a:chExt cx="16247568" cy="4671359"/>
          </a:xfrm>
        </p:grpSpPr>
        <p:sp>
          <p:nvSpPr>
            <p:cNvPr id="417" name="Google Shape;417;p44"/>
            <p:cNvSpPr txBox="1"/>
            <p:nvPr/>
          </p:nvSpPr>
          <p:spPr>
            <a:xfrm>
              <a:off x="-1430829" y="-1211522"/>
              <a:ext cx="16247568" cy="2122762"/>
            </a:xfrm>
            <a:prstGeom prst="rect">
              <a:avLst/>
            </a:prstGeom>
            <a:noFill/>
            <a:ln>
              <a:noFill/>
            </a:ln>
          </p:spPr>
          <p:txBody>
            <a:bodyPr anchorCtr="0" anchor="t" bIns="0" lIns="0" spcFirstLastPara="1" rIns="0" wrap="square" tIns="0">
              <a:spAutoFit/>
            </a:bodyPr>
            <a:lstStyle/>
            <a:p>
              <a:pPr indent="0" lvl="0" marL="0" marR="0" rtl="0" algn="ctr">
                <a:lnSpc>
                  <a:spcPct val="79992"/>
                </a:lnSpc>
                <a:spcBef>
                  <a:spcPts val="0"/>
                </a:spcBef>
                <a:spcAft>
                  <a:spcPts val="0"/>
                </a:spcAft>
                <a:buNone/>
              </a:pPr>
              <a:r>
                <a:rPr b="1" lang="en-US" sz="10001">
                  <a:solidFill>
                    <a:srgbClr val="050708"/>
                  </a:solidFill>
                  <a:latin typeface="Open Sans"/>
                  <a:ea typeface="Open Sans"/>
                  <a:cs typeface="Open Sans"/>
                  <a:sym typeface="Open Sans"/>
                </a:rPr>
                <a:t>PAUS</a:t>
              </a:r>
              <a:endParaRPr/>
            </a:p>
          </p:txBody>
        </p:sp>
        <p:sp>
          <p:nvSpPr>
            <p:cNvPr id="418" name="Google Shape;418;p44"/>
            <p:cNvSpPr txBox="1"/>
            <p:nvPr/>
          </p:nvSpPr>
          <p:spPr>
            <a:xfrm>
              <a:off x="1" y="2839923"/>
              <a:ext cx="14816738" cy="619914"/>
            </a:xfrm>
            <a:prstGeom prst="rect">
              <a:avLst/>
            </a:prstGeom>
            <a:noFill/>
            <a:ln>
              <a:noFill/>
            </a:ln>
          </p:spPr>
          <p:txBody>
            <a:bodyPr anchorCtr="0" anchor="t" bIns="0" lIns="0" spcFirstLastPara="1" rIns="0" wrap="square" tIns="0">
              <a:spAutoFit/>
            </a:bodyPr>
            <a:lstStyle/>
            <a:p>
              <a:pPr indent="0" lvl="0" marL="0" marR="0" rtl="0" algn="ctr">
                <a:lnSpc>
                  <a:spcPct val="233333"/>
                </a:lnSpc>
                <a:spcBef>
                  <a:spcPts val="0"/>
                </a:spcBef>
                <a:spcAft>
                  <a:spcPts val="0"/>
                </a:spcAft>
                <a:buNone/>
              </a:pPr>
              <a:r>
                <a:t/>
              </a:r>
              <a:endParaRPr sz="12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5"/>
          <p:cNvSpPr txBox="1"/>
          <p:nvPr>
            <p:ph type="title"/>
          </p:nvPr>
        </p:nvSpPr>
        <p:spPr>
          <a:xfrm>
            <a:off x="304800" y="183092"/>
            <a:ext cx="5486400" cy="762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Globala målen</a:t>
            </a:r>
            <a:endParaRPr/>
          </a:p>
        </p:txBody>
      </p:sp>
      <p:sp>
        <p:nvSpPr>
          <p:cNvPr id="425" name="Google Shape;425;p45"/>
          <p:cNvSpPr txBox="1"/>
          <p:nvPr>
            <p:ph idx="1" type="body"/>
          </p:nvPr>
        </p:nvSpPr>
        <p:spPr>
          <a:xfrm>
            <a:off x="304800" y="1066800"/>
            <a:ext cx="8727600" cy="5443800"/>
          </a:xfrm>
          <a:prstGeom prst="rect">
            <a:avLst/>
          </a:prstGeom>
        </p:spPr>
        <p:txBody>
          <a:bodyPr anchorCtr="0" anchor="t" bIns="45700" lIns="91425" spcFirstLastPara="1" rIns="91425" wrap="square" tIns="45700">
            <a:normAutofit fontScale="70000" lnSpcReduction="20000"/>
          </a:bodyPr>
          <a:lstStyle/>
          <a:p>
            <a:pPr indent="0" lvl="0" marL="0" rtl="0" algn="l">
              <a:lnSpc>
                <a:spcPct val="160000"/>
              </a:lnSpc>
              <a:spcBef>
                <a:spcPts val="0"/>
              </a:spcBef>
              <a:spcAft>
                <a:spcPts val="0"/>
              </a:spcAft>
              <a:buNone/>
            </a:pPr>
            <a:r>
              <a:rPr lang="en-US" sz="2117">
                <a:highlight>
                  <a:srgbClr val="FFFFFF"/>
                </a:highlight>
                <a:latin typeface="Arial"/>
                <a:ea typeface="Arial"/>
                <a:cs typeface="Arial"/>
                <a:sym typeface="Arial"/>
              </a:rPr>
              <a:t>Den 25 september 2015 antog FN:s medlemsländer Agenda 2030, en universell agenda för hållbar utveckling.</a:t>
            </a:r>
            <a:endParaRPr sz="2117">
              <a:highlight>
                <a:srgbClr val="FFFFFF"/>
              </a:highlight>
              <a:latin typeface="Arial"/>
              <a:ea typeface="Arial"/>
              <a:cs typeface="Arial"/>
              <a:sym typeface="Arial"/>
            </a:endParaRPr>
          </a:p>
          <a:p>
            <a:pPr indent="0" lvl="0" marL="0" rtl="0" algn="l">
              <a:lnSpc>
                <a:spcPct val="160000"/>
              </a:lnSpc>
              <a:spcBef>
                <a:spcPts val="1500"/>
              </a:spcBef>
              <a:spcAft>
                <a:spcPts val="0"/>
              </a:spcAft>
              <a:buNone/>
            </a:pPr>
            <a:r>
              <a:rPr lang="en-US" sz="2117">
                <a:highlight>
                  <a:srgbClr val="FFFFFF"/>
                </a:highlight>
                <a:latin typeface="Arial"/>
                <a:ea typeface="Arial"/>
                <a:cs typeface="Arial"/>
                <a:sym typeface="Arial"/>
              </a:rPr>
              <a:t>17 globala mål som ska uppnås till år 2030. Globala målen har i sin tur 169 delmål.</a:t>
            </a:r>
            <a:endParaRPr sz="2117">
              <a:highlight>
                <a:srgbClr val="FFFFFF"/>
              </a:highlight>
              <a:latin typeface="Arial"/>
              <a:ea typeface="Arial"/>
              <a:cs typeface="Arial"/>
              <a:sym typeface="Arial"/>
            </a:endParaRPr>
          </a:p>
          <a:p>
            <a:pPr indent="0" lvl="0" marL="0" rtl="0" algn="l">
              <a:lnSpc>
                <a:spcPct val="160000"/>
              </a:lnSpc>
              <a:spcBef>
                <a:spcPts val="1500"/>
              </a:spcBef>
              <a:spcAft>
                <a:spcPts val="0"/>
              </a:spcAft>
              <a:buClr>
                <a:schemeClr val="dk1"/>
              </a:buClr>
              <a:buSzPct val="51956"/>
              <a:buFont typeface="Arial"/>
              <a:buNone/>
            </a:pPr>
            <a:r>
              <a:rPr lang="en-US" sz="2117">
                <a:highlight>
                  <a:srgbClr val="FFFFFF"/>
                </a:highlight>
                <a:latin typeface="Arial"/>
                <a:ea typeface="Arial"/>
                <a:cs typeface="Arial"/>
                <a:sym typeface="Arial"/>
              </a:rPr>
              <a:t>Globala målen och Agenda 2030 är den mest ambitiösa överenskommelsen för hållbar utveckling som världens ledare någonsin har antagit. I begreppet hållbar utveckling integreras de tre dimensionerna av hållbarhet: social, ekonomisk och miljömässig.</a:t>
            </a:r>
            <a:endParaRPr sz="2117">
              <a:highlight>
                <a:srgbClr val="FFFFFF"/>
              </a:highlight>
              <a:latin typeface="Arial"/>
              <a:ea typeface="Arial"/>
              <a:cs typeface="Arial"/>
              <a:sym typeface="Arial"/>
            </a:endParaRPr>
          </a:p>
          <a:p>
            <a:pPr indent="0" lvl="0" marL="0" rtl="0" algn="l">
              <a:lnSpc>
                <a:spcPct val="160000"/>
              </a:lnSpc>
              <a:spcBef>
                <a:spcPts val="1500"/>
              </a:spcBef>
              <a:spcAft>
                <a:spcPts val="0"/>
              </a:spcAft>
              <a:buClr>
                <a:schemeClr val="dk1"/>
              </a:buClr>
              <a:buSzPct val="51956"/>
              <a:buFont typeface="Arial"/>
              <a:buNone/>
            </a:pPr>
            <a:r>
              <a:rPr lang="en-US" sz="2117">
                <a:highlight>
                  <a:srgbClr val="FFFFFF"/>
                </a:highlight>
                <a:latin typeface="Arial"/>
                <a:ea typeface="Arial"/>
                <a:cs typeface="Arial"/>
                <a:sym typeface="Arial"/>
              </a:rPr>
              <a:t>Med Globala målen har världens ledare förbundit sig till att uppnå fyra  saker till år 2030:</a:t>
            </a:r>
            <a:endParaRPr sz="2117">
              <a:highlight>
                <a:srgbClr val="FFFFFF"/>
              </a:highlight>
              <a:latin typeface="Arial"/>
              <a:ea typeface="Arial"/>
              <a:cs typeface="Arial"/>
              <a:sym typeface="Arial"/>
            </a:endParaRPr>
          </a:p>
          <a:p>
            <a:pPr indent="-322706" lvl="0" marL="457200" rtl="0" algn="l">
              <a:lnSpc>
                <a:spcPct val="160000"/>
              </a:lnSpc>
              <a:spcBef>
                <a:spcPts val="1500"/>
              </a:spcBef>
              <a:spcAft>
                <a:spcPts val="0"/>
              </a:spcAft>
              <a:buSzPct val="100000"/>
              <a:buChar char="●"/>
            </a:pPr>
            <a:r>
              <a:rPr lang="en-US" sz="2117">
                <a:highlight>
                  <a:srgbClr val="FFFFFF"/>
                </a:highlight>
                <a:latin typeface="Arial"/>
                <a:ea typeface="Arial"/>
                <a:cs typeface="Arial"/>
                <a:sym typeface="Arial"/>
              </a:rPr>
              <a:t>Att avskaffa extrem fattigdom.</a:t>
            </a:r>
            <a:endParaRPr sz="2117">
              <a:highlight>
                <a:srgbClr val="FFFFFF"/>
              </a:highlight>
              <a:latin typeface="Arial"/>
              <a:ea typeface="Arial"/>
              <a:cs typeface="Arial"/>
              <a:sym typeface="Arial"/>
            </a:endParaRPr>
          </a:p>
          <a:p>
            <a:pPr indent="-322706" lvl="0" marL="457200" rtl="0" algn="l">
              <a:lnSpc>
                <a:spcPct val="160000"/>
              </a:lnSpc>
              <a:spcBef>
                <a:spcPts val="0"/>
              </a:spcBef>
              <a:spcAft>
                <a:spcPts val="0"/>
              </a:spcAft>
              <a:buSzPct val="100000"/>
              <a:buChar char="●"/>
            </a:pPr>
            <a:r>
              <a:rPr lang="en-US" sz="2117">
                <a:highlight>
                  <a:srgbClr val="FFFFFF"/>
                </a:highlight>
                <a:latin typeface="Arial"/>
                <a:ea typeface="Arial"/>
                <a:cs typeface="Arial"/>
                <a:sym typeface="Arial"/>
              </a:rPr>
              <a:t>Att minska ojämlikheter och orättvisor i världen.</a:t>
            </a:r>
            <a:endParaRPr sz="2117">
              <a:highlight>
                <a:srgbClr val="FFFFFF"/>
              </a:highlight>
              <a:latin typeface="Arial"/>
              <a:ea typeface="Arial"/>
              <a:cs typeface="Arial"/>
              <a:sym typeface="Arial"/>
            </a:endParaRPr>
          </a:p>
          <a:p>
            <a:pPr indent="-322706" lvl="0" marL="457200" rtl="0" algn="l">
              <a:lnSpc>
                <a:spcPct val="160000"/>
              </a:lnSpc>
              <a:spcBef>
                <a:spcPts val="0"/>
              </a:spcBef>
              <a:spcAft>
                <a:spcPts val="0"/>
              </a:spcAft>
              <a:buSzPct val="100000"/>
              <a:buChar char="●"/>
            </a:pPr>
            <a:r>
              <a:rPr lang="en-US" sz="2117">
                <a:highlight>
                  <a:srgbClr val="FFFFFF"/>
                </a:highlight>
                <a:latin typeface="Arial"/>
                <a:ea typeface="Arial"/>
                <a:cs typeface="Arial"/>
                <a:sym typeface="Arial"/>
              </a:rPr>
              <a:t>Att främja fred och rättvisa.</a:t>
            </a:r>
            <a:endParaRPr sz="2117">
              <a:highlight>
                <a:srgbClr val="FFFFFF"/>
              </a:highlight>
              <a:latin typeface="Arial"/>
              <a:ea typeface="Arial"/>
              <a:cs typeface="Arial"/>
              <a:sym typeface="Arial"/>
            </a:endParaRPr>
          </a:p>
          <a:p>
            <a:pPr indent="-322706" lvl="0" marL="457200" rtl="0" algn="l">
              <a:lnSpc>
                <a:spcPct val="160000"/>
              </a:lnSpc>
              <a:spcBef>
                <a:spcPts val="0"/>
              </a:spcBef>
              <a:spcAft>
                <a:spcPts val="0"/>
              </a:spcAft>
              <a:buSzPct val="100000"/>
              <a:buChar char="●"/>
            </a:pPr>
            <a:r>
              <a:rPr lang="en-US" sz="2117">
                <a:highlight>
                  <a:srgbClr val="FFFFFF"/>
                </a:highlight>
                <a:latin typeface="Arial"/>
                <a:ea typeface="Arial"/>
                <a:cs typeface="Arial"/>
                <a:sym typeface="Arial"/>
              </a:rPr>
              <a:t>Att lösa klimatkrisen</a:t>
            </a:r>
            <a:endParaRPr sz="2117">
              <a:highlight>
                <a:srgbClr val="FFFFFF"/>
              </a:highlight>
              <a:latin typeface="Arial"/>
              <a:ea typeface="Arial"/>
              <a:cs typeface="Arial"/>
              <a:sym typeface="Arial"/>
            </a:endParaRPr>
          </a:p>
          <a:p>
            <a:pPr indent="0" lvl="0" marL="457200" rtl="0" algn="l">
              <a:lnSpc>
                <a:spcPct val="160000"/>
              </a:lnSpc>
              <a:spcBef>
                <a:spcPts val="2700"/>
              </a:spcBef>
              <a:spcAft>
                <a:spcPts val="0"/>
              </a:spcAft>
              <a:buNone/>
            </a:pPr>
            <a:r>
              <a:t/>
            </a:r>
            <a:endParaRPr sz="1200">
              <a:highlight>
                <a:srgbClr val="FFFFFF"/>
              </a:highlight>
              <a:latin typeface="Arial"/>
              <a:ea typeface="Arial"/>
              <a:cs typeface="Arial"/>
              <a:sym typeface="Arial"/>
            </a:endParaRPr>
          </a:p>
          <a:p>
            <a:pPr indent="0" lvl="0" marL="0" rtl="0" algn="l">
              <a:spcBef>
                <a:spcPts val="1500"/>
              </a:spcBef>
              <a:spcAft>
                <a:spcPts val="0"/>
              </a:spcAft>
              <a:buNone/>
            </a:pPr>
            <a:r>
              <a:t/>
            </a:r>
            <a:endParaRPr/>
          </a:p>
          <a:p>
            <a:pPr indent="0" lvl="0" marL="0" rtl="0" algn="l">
              <a:spcBef>
                <a:spcPts val="360"/>
              </a:spcBef>
              <a:spcAft>
                <a:spcPts val="0"/>
              </a:spcAft>
              <a:buNone/>
            </a:pPr>
            <a:r>
              <a:rPr lang="en-US" sz="1533"/>
              <a:t>källa: https://www.globalamalen.se/om-globala-malen/</a:t>
            </a:r>
            <a:endParaRPr sz="1533"/>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46"/>
          <p:cNvPicPr preferRelativeResize="0"/>
          <p:nvPr/>
        </p:nvPicPr>
        <p:blipFill>
          <a:blip r:embed="rId3">
            <a:alphaModFix/>
          </a:blip>
          <a:stretch>
            <a:fillRect/>
          </a:stretch>
        </p:blipFill>
        <p:spPr>
          <a:xfrm>
            <a:off x="286638" y="293925"/>
            <a:ext cx="11618726" cy="6126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439" name="Shape 439"/>
        <p:cNvGrpSpPr/>
        <p:nvPr/>
      </p:nvGrpSpPr>
      <p:grpSpPr>
        <a:xfrm>
          <a:off x="0" y="0"/>
          <a:ext cx="0" cy="0"/>
          <a:chOff x="0" y="0"/>
          <a:chExt cx="0" cy="0"/>
        </a:xfrm>
      </p:grpSpPr>
      <p:pic>
        <p:nvPicPr>
          <p:cNvPr id="440" name="Google Shape;440;p47"/>
          <p:cNvPicPr preferRelativeResize="0"/>
          <p:nvPr/>
        </p:nvPicPr>
        <p:blipFill rotWithShape="1">
          <a:blip r:embed="rId3">
            <a:alphaModFix/>
          </a:blip>
          <a:srcRect b="0" l="0" r="0" t="0"/>
          <a:stretch/>
        </p:blipFill>
        <p:spPr>
          <a:xfrm flipH="1" rot="10800000">
            <a:off x="-4652534" y="-2328793"/>
            <a:ext cx="7903535" cy="7903535"/>
          </a:xfrm>
          <a:prstGeom prst="rect">
            <a:avLst/>
          </a:prstGeom>
          <a:noFill/>
          <a:ln>
            <a:noFill/>
          </a:ln>
        </p:spPr>
      </p:pic>
      <p:pic>
        <p:nvPicPr>
          <p:cNvPr id="441" name="Google Shape;441;p47"/>
          <p:cNvPicPr preferRelativeResize="0"/>
          <p:nvPr/>
        </p:nvPicPr>
        <p:blipFill rotWithShape="1">
          <a:blip r:embed="rId3">
            <a:alphaModFix/>
          </a:blip>
          <a:srcRect b="0" l="0" r="0" t="0"/>
          <a:stretch/>
        </p:blipFill>
        <p:spPr>
          <a:xfrm flipH="1">
            <a:off x="8583174" y="2145742"/>
            <a:ext cx="6858000" cy="6858000"/>
          </a:xfrm>
          <a:prstGeom prst="rect">
            <a:avLst/>
          </a:prstGeom>
          <a:noFill/>
          <a:ln>
            <a:noFill/>
          </a:ln>
        </p:spPr>
      </p:pic>
      <p:sp>
        <p:nvSpPr>
          <p:cNvPr id="442" name="Google Shape;442;p47"/>
          <p:cNvSpPr txBox="1"/>
          <p:nvPr/>
        </p:nvSpPr>
        <p:spPr>
          <a:xfrm>
            <a:off x="2384359" y="1711521"/>
            <a:ext cx="7220083" cy="3208122"/>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443" name="Google Shape;443;p47"/>
          <p:cNvSpPr/>
          <p:nvPr/>
        </p:nvSpPr>
        <p:spPr>
          <a:xfrm>
            <a:off x="5994400" y="3327400"/>
            <a:ext cx="203200" cy="2032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444" name="Google Shape;444;p47"/>
          <p:cNvSpPr txBox="1"/>
          <p:nvPr/>
        </p:nvSpPr>
        <p:spPr>
          <a:xfrm>
            <a:off x="3559762" y="1245736"/>
            <a:ext cx="10046824"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Open Sans Light"/>
                <a:ea typeface="Open Sans Light"/>
                <a:cs typeface="Open Sans Light"/>
                <a:sym typeface="Open Sans Light"/>
              </a:rPr>
              <a:t>Del 2. Globala målen</a:t>
            </a:r>
            <a:endParaRPr b="1" sz="4500">
              <a:solidFill>
                <a:schemeClr val="lt1"/>
              </a:solidFill>
              <a:latin typeface="Calibri"/>
              <a:ea typeface="Calibri"/>
              <a:cs typeface="Calibri"/>
              <a:sym typeface="Calibri"/>
            </a:endParaRPr>
          </a:p>
        </p:txBody>
      </p:sp>
      <p:sp>
        <p:nvSpPr>
          <p:cNvPr id="445" name="Google Shape;445;p47"/>
          <p:cNvSpPr txBox="1"/>
          <p:nvPr/>
        </p:nvSpPr>
        <p:spPr>
          <a:xfrm>
            <a:off x="1862526" y="2312218"/>
            <a:ext cx="8959800" cy="4063500"/>
          </a:xfrm>
          <a:prstGeom prst="rect">
            <a:avLst/>
          </a:prstGeom>
          <a:noFill/>
          <a:ln>
            <a:noFill/>
          </a:ln>
        </p:spPr>
        <p:txBody>
          <a:bodyPr anchorCtr="0" anchor="t" bIns="45700" lIns="91425" spcFirstLastPara="1" rIns="91425" wrap="square" tIns="45700">
            <a:spAutoFit/>
          </a:bodyPr>
          <a:lstStyle/>
          <a:p>
            <a:pPr indent="0" lvl="0" marL="342900" marR="0" rtl="0" algn="l">
              <a:spcBef>
                <a:spcPts val="0"/>
              </a:spcBef>
              <a:spcAft>
                <a:spcPts val="0"/>
              </a:spcAft>
              <a:buNone/>
            </a:pPr>
            <a:r>
              <a:rPr b="1" lang="en-US" sz="2000">
                <a:solidFill>
                  <a:schemeClr val="lt1"/>
                </a:solidFill>
                <a:latin typeface="Open Sans Light"/>
                <a:ea typeface="Open Sans Light"/>
                <a:cs typeface="Open Sans Light"/>
                <a:sym typeface="Open Sans Light"/>
              </a:rPr>
              <a:t>Välj Globala mål</a:t>
            </a:r>
            <a:endParaRPr/>
          </a:p>
          <a:p>
            <a:pPr indent="0" lvl="0" marL="342900" marR="0" rtl="0" algn="l">
              <a:spcBef>
                <a:spcPts val="0"/>
              </a:spcBef>
              <a:spcAft>
                <a:spcPts val="0"/>
              </a:spcAft>
              <a:buNone/>
            </a:pPr>
            <a:r>
              <a:rPr b="1" lang="en-US" sz="2000">
                <a:solidFill>
                  <a:schemeClr val="lt1"/>
                </a:solidFill>
                <a:latin typeface="Open Sans Light"/>
                <a:ea typeface="Open Sans Light"/>
                <a:cs typeface="Open Sans Light"/>
                <a:sym typeface="Open Sans Light"/>
              </a:rPr>
              <a:t>Nya grupper, tre-fyra personer </a:t>
            </a:r>
            <a:endParaRPr/>
          </a:p>
          <a:p>
            <a:pPr indent="0" lvl="0" marL="342900" marR="0" rtl="0" algn="l">
              <a:spcBef>
                <a:spcPts val="0"/>
              </a:spcBef>
              <a:spcAft>
                <a:spcPts val="0"/>
              </a:spcAft>
              <a:buNone/>
            </a:pPr>
            <a:r>
              <a:t/>
            </a:r>
            <a:endParaRPr b="1" sz="2000">
              <a:solidFill>
                <a:schemeClr val="lt1"/>
              </a:solidFill>
              <a:latin typeface="Open Sans Light"/>
              <a:ea typeface="Open Sans Light"/>
              <a:cs typeface="Open Sans Light"/>
              <a:sym typeface="Open Sans Light"/>
            </a:endParaRPr>
          </a:p>
          <a:p>
            <a:pPr indent="0" lvl="0" marL="342900" marR="0" rtl="0" algn="l">
              <a:spcBef>
                <a:spcPts val="0"/>
              </a:spcBef>
              <a:spcAft>
                <a:spcPts val="0"/>
              </a:spcAft>
              <a:buNone/>
            </a:pPr>
            <a:r>
              <a:t/>
            </a:r>
            <a:endParaRPr sz="2000">
              <a:solidFill>
                <a:schemeClr val="lt1"/>
              </a:solidFill>
              <a:latin typeface="Open Sans Light"/>
              <a:ea typeface="Open Sans Light"/>
              <a:cs typeface="Open Sans Light"/>
              <a:sym typeface="Open Sans Light"/>
            </a:endParaRPr>
          </a:p>
          <a:p>
            <a:pPr indent="-127000" lvl="0" marL="342900" marR="0" rtl="0" algn="l">
              <a:spcBef>
                <a:spcPts val="0"/>
              </a:spcBef>
              <a:spcAft>
                <a:spcPts val="0"/>
              </a:spcAft>
              <a:buClr>
                <a:schemeClr val="lt1"/>
              </a:buClr>
              <a:buSzPts val="2000"/>
              <a:buFont typeface="Arial"/>
              <a:buChar char="•"/>
            </a:pPr>
            <a:r>
              <a:rPr b="1" lang="en-US" sz="2000">
                <a:solidFill>
                  <a:schemeClr val="lt1"/>
                </a:solidFill>
                <a:latin typeface="Open Sans Light"/>
                <a:ea typeface="Open Sans Light"/>
                <a:cs typeface="Open Sans Light"/>
                <a:sym typeface="Open Sans Light"/>
              </a:rPr>
              <a:t>Utgå från din berättelse. Vilka mål berör den? </a:t>
            </a:r>
            <a:endParaRPr b="1" sz="2000">
              <a:solidFill>
                <a:schemeClr val="lt1"/>
              </a:solidFill>
              <a:latin typeface="Open Sans Light"/>
              <a:ea typeface="Open Sans Light"/>
              <a:cs typeface="Open Sans Light"/>
              <a:sym typeface="Open Sans Light"/>
            </a:endParaRPr>
          </a:p>
          <a:p>
            <a:pPr indent="-127000" lvl="0" marL="342900" marR="0" rtl="0" algn="l">
              <a:spcBef>
                <a:spcPts val="0"/>
              </a:spcBef>
              <a:spcAft>
                <a:spcPts val="0"/>
              </a:spcAft>
              <a:buClr>
                <a:schemeClr val="lt1"/>
              </a:buClr>
              <a:buSzPts val="2000"/>
              <a:buFont typeface="Open Sans Light"/>
              <a:buChar char="•"/>
            </a:pPr>
            <a:r>
              <a:rPr b="1" lang="en-US" sz="2000">
                <a:solidFill>
                  <a:schemeClr val="lt1"/>
                </a:solidFill>
                <a:latin typeface="Open Sans Light"/>
                <a:ea typeface="Open Sans Light"/>
                <a:cs typeface="Open Sans Light"/>
                <a:sym typeface="Open Sans Light"/>
              </a:rPr>
              <a:t>Sätt post-it lappar på dom!</a:t>
            </a:r>
            <a:endParaRPr b="1" sz="2000">
              <a:solidFill>
                <a:schemeClr val="lt1"/>
              </a:solidFill>
              <a:latin typeface="Open Sans Light"/>
              <a:ea typeface="Open Sans Light"/>
              <a:cs typeface="Open Sans Light"/>
              <a:sym typeface="Open Sans Light"/>
            </a:endParaRPr>
          </a:p>
          <a:p>
            <a:pPr indent="0" lvl="0" marL="457200" marR="0" rtl="0" algn="l">
              <a:spcBef>
                <a:spcPts val="0"/>
              </a:spcBef>
              <a:spcAft>
                <a:spcPts val="0"/>
              </a:spcAft>
              <a:buNone/>
            </a:pPr>
            <a:r>
              <a:t/>
            </a:r>
            <a:endParaRPr b="1" sz="2000">
              <a:solidFill>
                <a:schemeClr val="lt1"/>
              </a:solidFill>
              <a:latin typeface="Open Sans Light"/>
              <a:ea typeface="Open Sans Light"/>
              <a:cs typeface="Open Sans Light"/>
              <a:sym typeface="Open Sans Light"/>
            </a:endParaRPr>
          </a:p>
          <a:p>
            <a:pPr indent="-127000" lvl="0" marL="342900" rtl="0" algn="l">
              <a:spcBef>
                <a:spcPts val="0"/>
              </a:spcBef>
              <a:spcAft>
                <a:spcPts val="0"/>
              </a:spcAft>
              <a:buClr>
                <a:schemeClr val="lt1"/>
              </a:buClr>
              <a:buSzPts val="2000"/>
              <a:buChar char="•"/>
            </a:pPr>
            <a:r>
              <a:rPr b="1" lang="en-US" sz="2000">
                <a:solidFill>
                  <a:schemeClr val="lt1"/>
                </a:solidFill>
                <a:latin typeface="Open Sans Light"/>
                <a:ea typeface="Open Sans Light"/>
                <a:cs typeface="Open Sans Light"/>
                <a:sym typeface="Open Sans Light"/>
              </a:rPr>
              <a:t>Man kan skriva in samma handling/berättelse under flera mål</a:t>
            </a:r>
            <a:endParaRPr b="1" sz="2000">
              <a:solidFill>
                <a:schemeClr val="lt1"/>
              </a:solidFill>
              <a:latin typeface="Open Sans Light"/>
              <a:ea typeface="Open Sans Light"/>
              <a:cs typeface="Open Sans Light"/>
              <a:sym typeface="Open Sans Light"/>
            </a:endParaRPr>
          </a:p>
          <a:p>
            <a:pPr indent="0" lvl="0" marL="457200" rtl="0" algn="l">
              <a:spcBef>
                <a:spcPts val="0"/>
              </a:spcBef>
              <a:spcAft>
                <a:spcPts val="0"/>
              </a:spcAft>
              <a:buNone/>
            </a:pPr>
            <a:r>
              <a:t/>
            </a:r>
            <a:endParaRPr b="1" sz="2000">
              <a:solidFill>
                <a:schemeClr val="lt1"/>
              </a:solidFill>
              <a:latin typeface="Open Sans Light"/>
              <a:ea typeface="Open Sans Light"/>
              <a:cs typeface="Open Sans Light"/>
              <a:sym typeface="Open Sans Light"/>
            </a:endParaRPr>
          </a:p>
          <a:p>
            <a:pPr indent="-127000" lvl="0" marL="342900" marR="0" rtl="0" algn="l">
              <a:spcBef>
                <a:spcPts val="0"/>
              </a:spcBef>
              <a:spcAft>
                <a:spcPts val="0"/>
              </a:spcAft>
              <a:buClr>
                <a:schemeClr val="lt1"/>
              </a:buClr>
              <a:buSzPts val="2000"/>
              <a:buFont typeface="Arial"/>
              <a:buChar char="•"/>
            </a:pPr>
            <a:r>
              <a:rPr b="1" lang="en-US" sz="2000">
                <a:solidFill>
                  <a:schemeClr val="lt1"/>
                </a:solidFill>
                <a:latin typeface="Open Sans Light"/>
                <a:ea typeface="Open Sans Light"/>
                <a:cs typeface="Open Sans Light"/>
                <a:sym typeface="Open Sans Light"/>
              </a:rPr>
              <a:t>Återberätta för varandra kort om er berättelse och vilka mål det berör. </a:t>
            </a:r>
            <a:endParaRPr/>
          </a:p>
          <a:p>
            <a:pPr indent="0" lvl="0" marL="0" marR="0" rtl="0" algn="l">
              <a:spcBef>
                <a:spcPts val="0"/>
              </a:spcBef>
              <a:spcAft>
                <a:spcPts val="0"/>
              </a:spcAft>
              <a:buNone/>
            </a:pPr>
            <a:r>
              <a:t/>
            </a:r>
            <a:endParaRPr/>
          </a:p>
          <a:p>
            <a:pPr indent="0" lvl="0" marL="342900" marR="0" rtl="0" algn="l">
              <a:spcBef>
                <a:spcPts val="0"/>
              </a:spcBef>
              <a:spcAft>
                <a:spcPts val="0"/>
              </a:spcAft>
              <a:buNone/>
            </a:pPr>
            <a:r>
              <a:t/>
            </a:r>
            <a:endParaRPr sz="2000">
              <a:solidFill>
                <a:schemeClr val="lt1"/>
              </a:solidFill>
              <a:latin typeface="Open Sans Light"/>
              <a:ea typeface="Open Sans Light"/>
              <a:cs typeface="Open Sans Light"/>
              <a:sym typeface="Open Sans Light"/>
            </a:endParaRPr>
          </a:p>
          <a:p>
            <a:pPr indent="0" lvl="0" marL="342900" marR="0" rtl="0" algn="l">
              <a:spcBef>
                <a:spcPts val="0"/>
              </a:spcBef>
              <a:spcAft>
                <a:spcPts val="0"/>
              </a:spcAft>
              <a:buClr>
                <a:schemeClr val="dk1"/>
              </a:buClr>
              <a:buSzPts val="2400"/>
              <a:buFont typeface="Arial"/>
              <a:buNone/>
            </a:pPr>
            <a:r>
              <a:t/>
            </a:r>
            <a:endParaRPr b="1" sz="2400">
              <a:solidFill>
                <a:schemeClr val="lt1"/>
              </a:solidFill>
              <a:latin typeface="Open Sans Light"/>
              <a:ea typeface="Open Sans Light"/>
              <a:cs typeface="Open Sans Light"/>
              <a:sym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453" name="Shape 453"/>
        <p:cNvGrpSpPr/>
        <p:nvPr/>
      </p:nvGrpSpPr>
      <p:grpSpPr>
        <a:xfrm>
          <a:off x="0" y="0"/>
          <a:ext cx="0" cy="0"/>
          <a:chOff x="0" y="0"/>
          <a:chExt cx="0" cy="0"/>
        </a:xfrm>
      </p:grpSpPr>
      <p:pic>
        <p:nvPicPr>
          <p:cNvPr id="454" name="Google Shape;454;p48"/>
          <p:cNvPicPr preferRelativeResize="0"/>
          <p:nvPr/>
        </p:nvPicPr>
        <p:blipFill rotWithShape="1">
          <a:blip r:embed="rId3">
            <a:alphaModFix/>
          </a:blip>
          <a:srcRect b="0" l="0" r="0" t="0"/>
          <a:stretch/>
        </p:blipFill>
        <p:spPr>
          <a:xfrm flipH="1" rot="10800000">
            <a:off x="-4652534" y="-2328793"/>
            <a:ext cx="7903535" cy="7903535"/>
          </a:xfrm>
          <a:prstGeom prst="rect">
            <a:avLst/>
          </a:prstGeom>
          <a:noFill/>
          <a:ln>
            <a:noFill/>
          </a:ln>
        </p:spPr>
      </p:pic>
      <p:pic>
        <p:nvPicPr>
          <p:cNvPr id="455" name="Google Shape;455;p48"/>
          <p:cNvPicPr preferRelativeResize="0"/>
          <p:nvPr/>
        </p:nvPicPr>
        <p:blipFill rotWithShape="1">
          <a:blip r:embed="rId3">
            <a:alphaModFix/>
          </a:blip>
          <a:srcRect b="0" l="0" r="0" t="0"/>
          <a:stretch/>
        </p:blipFill>
        <p:spPr>
          <a:xfrm flipH="1">
            <a:off x="8583174" y="2145742"/>
            <a:ext cx="6858000" cy="6858000"/>
          </a:xfrm>
          <a:prstGeom prst="rect">
            <a:avLst/>
          </a:prstGeom>
          <a:noFill/>
          <a:ln>
            <a:noFill/>
          </a:ln>
        </p:spPr>
      </p:pic>
      <p:sp>
        <p:nvSpPr>
          <p:cNvPr id="456" name="Google Shape;456;p48"/>
          <p:cNvSpPr txBox="1"/>
          <p:nvPr/>
        </p:nvSpPr>
        <p:spPr>
          <a:xfrm>
            <a:off x="2384359" y="1711521"/>
            <a:ext cx="7220083" cy="3208122"/>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233333"/>
              </a:lnSpc>
              <a:spcBef>
                <a:spcPts val="0"/>
              </a:spcBef>
              <a:spcAft>
                <a:spcPts val="0"/>
              </a:spcAft>
              <a:buNone/>
            </a:pPr>
            <a:r>
              <a:t/>
            </a:r>
            <a:endParaRPr sz="1200">
              <a:solidFill>
                <a:srgbClr val="000000"/>
              </a:solidFill>
              <a:latin typeface="Calibri"/>
              <a:ea typeface="Calibri"/>
              <a:cs typeface="Calibri"/>
              <a:sym typeface="Calibri"/>
            </a:endParaRPr>
          </a:p>
          <a:p>
            <a:pPr indent="0" lvl="1" marL="215911" marR="0" rtl="0" algn="l">
              <a:lnSpc>
                <a:spcPct val="120017"/>
              </a:lnSpc>
              <a:spcBef>
                <a:spcPts val="0"/>
              </a:spcBef>
              <a:spcAft>
                <a:spcPts val="0"/>
              </a:spcAft>
              <a:buNone/>
            </a:pPr>
            <a:r>
              <a:t/>
            </a:r>
            <a:endParaRPr b="1" i="0" sz="2333" u="none" cap="none" strike="noStrike">
              <a:solidFill>
                <a:srgbClr val="EAF3E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457" name="Google Shape;457;p48"/>
          <p:cNvSpPr/>
          <p:nvPr/>
        </p:nvSpPr>
        <p:spPr>
          <a:xfrm>
            <a:off x="5994400" y="3327400"/>
            <a:ext cx="203200" cy="2032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458" name="Google Shape;458;p48"/>
          <p:cNvSpPr txBox="1"/>
          <p:nvPr/>
        </p:nvSpPr>
        <p:spPr>
          <a:xfrm>
            <a:off x="3559762" y="1245736"/>
            <a:ext cx="10046824"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Open Sans Light"/>
                <a:ea typeface="Open Sans Light"/>
                <a:cs typeface="Open Sans Light"/>
                <a:sym typeface="Open Sans Light"/>
              </a:rPr>
              <a:t>Del 3. Förändringsarbete</a:t>
            </a:r>
            <a:endParaRPr b="1" sz="4500">
              <a:solidFill>
                <a:schemeClr val="lt1"/>
              </a:solidFill>
              <a:latin typeface="Calibri"/>
              <a:ea typeface="Calibri"/>
              <a:cs typeface="Calibri"/>
              <a:sym typeface="Calibri"/>
            </a:endParaRPr>
          </a:p>
        </p:txBody>
      </p:sp>
      <p:sp>
        <p:nvSpPr>
          <p:cNvPr id="459" name="Google Shape;459;p48"/>
          <p:cNvSpPr txBox="1"/>
          <p:nvPr/>
        </p:nvSpPr>
        <p:spPr>
          <a:xfrm>
            <a:off x="1717698" y="2030566"/>
            <a:ext cx="8959800" cy="5166900"/>
          </a:xfrm>
          <a:prstGeom prst="rect">
            <a:avLst/>
          </a:prstGeom>
          <a:noFill/>
          <a:ln>
            <a:noFill/>
          </a:ln>
        </p:spPr>
        <p:txBody>
          <a:bodyPr anchorCtr="0" anchor="t" bIns="45700" lIns="91425" spcFirstLastPara="1" rIns="91425" wrap="square" tIns="45700">
            <a:spAutoFit/>
          </a:bodyPr>
          <a:lstStyle/>
          <a:p>
            <a:pPr indent="0" lvl="0" marL="457200" marR="0" rtl="0" algn="l">
              <a:lnSpc>
                <a:spcPct val="107000"/>
              </a:lnSpc>
              <a:spcBef>
                <a:spcPts val="0"/>
              </a:spcBef>
              <a:spcAft>
                <a:spcPts val="0"/>
              </a:spcAft>
              <a:buNone/>
            </a:pPr>
            <a:r>
              <a:rPr lang="en-US" sz="2000">
                <a:solidFill>
                  <a:schemeClr val="lt1"/>
                </a:solidFill>
                <a:latin typeface="Calibri"/>
                <a:ea typeface="Calibri"/>
                <a:cs typeface="Calibri"/>
                <a:sym typeface="Calibri"/>
              </a:rPr>
              <a:t> </a:t>
            </a:r>
            <a:endParaRPr sz="19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 </a:t>
            </a:r>
            <a:r>
              <a:rPr lang="en-US" sz="2000">
                <a:solidFill>
                  <a:schemeClr val="lt1"/>
                </a:solidFill>
                <a:latin typeface="Calibri"/>
                <a:ea typeface="Calibri"/>
                <a:cs typeface="Calibri"/>
                <a:sym typeface="Calibri"/>
              </a:rPr>
              <a:t>Deltagarna sätter igång egna projekt utifrån sina berättelser. De driver sina egna projekt.</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Anordna en föreläsningskväll. Boka in en föreläsare/bjuda in gäster osv.</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Skapa konst. Ex konst om hederskultur</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Berätta sin farmors historia i en novell.</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Anordna en skräpsamlardag.</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Starta upp en antirasistisk grupp via Statsmissionen.</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Julpyssel med en asylgrupp.</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Skapa egna temadagar på skolan om klimat, psykisk ohälsa.</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Poddar om olika projekt.</a:t>
            </a:r>
            <a:endParaRPr sz="2000">
              <a:solidFill>
                <a:schemeClr val="lt1"/>
              </a:solidFill>
              <a:latin typeface="Calibri"/>
              <a:ea typeface="Calibri"/>
              <a:cs typeface="Calibri"/>
              <a:sym typeface="Calibri"/>
            </a:endParaRPr>
          </a:p>
          <a:p>
            <a:pPr indent="0" lvl="0" marL="457200" marR="0" rtl="0" algn="l">
              <a:lnSpc>
                <a:spcPct val="107000"/>
              </a:lnSpc>
              <a:spcBef>
                <a:spcPts val="0"/>
              </a:spcBef>
              <a:spcAft>
                <a:spcPts val="0"/>
              </a:spcAft>
              <a:buNone/>
            </a:pPr>
            <a:r>
              <a:rPr lang="en-US" sz="2300">
                <a:solidFill>
                  <a:schemeClr val="lt1"/>
                </a:solidFill>
                <a:latin typeface="Calibri"/>
                <a:ea typeface="Calibri"/>
                <a:cs typeface="Calibri"/>
                <a:sym typeface="Calibri"/>
              </a:rPr>
              <a:t> </a:t>
            </a:r>
            <a:endParaRPr sz="2200">
              <a:solidFill>
                <a:schemeClr val="lt1"/>
              </a:solidFill>
              <a:latin typeface="Calibri"/>
              <a:ea typeface="Calibri"/>
              <a:cs typeface="Calibri"/>
              <a:sym typeface="Calibri"/>
            </a:endParaRPr>
          </a:p>
          <a:p>
            <a:pPr indent="0" lvl="0" marL="342900" marR="0" rtl="0" algn="l">
              <a:spcBef>
                <a:spcPts val="800"/>
              </a:spcBef>
              <a:spcAft>
                <a:spcPts val="0"/>
              </a:spcAft>
              <a:buNone/>
            </a:pPr>
            <a:r>
              <a:t/>
            </a:r>
            <a:endParaRPr b="1" sz="2400">
              <a:solidFill>
                <a:schemeClr val="lt1"/>
              </a:solidFill>
              <a:latin typeface="Open Sans Light"/>
              <a:ea typeface="Open Sans Light"/>
              <a:cs typeface="Open Sans Light"/>
              <a:sym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9"/>
          <p:cNvSpPr txBox="1"/>
          <p:nvPr/>
        </p:nvSpPr>
        <p:spPr>
          <a:xfrm>
            <a:off x="1286350" y="485950"/>
            <a:ext cx="10391100" cy="491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4000">
                <a:solidFill>
                  <a:schemeClr val="dk1"/>
                </a:solidFill>
                <a:latin typeface="Calibri"/>
                <a:ea typeface="Calibri"/>
                <a:cs typeface="Calibri"/>
                <a:sym typeface="Calibri"/>
              </a:rPr>
              <a:t>Syfte</a:t>
            </a:r>
            <a:endParaRPr sz="4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3100">
              <a:solidFill>
                <a:schemeClr val="dk1"/>
              </a:solidFill>
              <a:latin typeface="Calibri"/>
              <a:ea typeface="Calibri"/>
              <a:cs typeface="Calibri"/>
              <a:sym typeface="Calibri"/>
            </a:endParaRPr>
          </a:p>
          <a:p>
            <a:pPr indent="-425450" lvl="0" marL="457200" rtl="0" algn="l">
              <a:lnSpc>
                <a:spcPct val="115000"/>
              </a:lnSpc>
              <a:spcBef>
                <a:spcPts val="0"/>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att känna att man blir stärkt</a:t>
            </a:r>
            <a:endParaRPr sz="3100">
              <a:solidFill>
                <a:schemeClr val="dk1"/>
              </a:solidFill>
              <a:latin typeface="Calibri"/>
              <a:ea typeface="Calibri"/>
              <a:cs typeface="Calibri"/>
              <a:sym typeface="Calibri"/>
            </a:endParaRPr>
          </a:p>
          <a:p>
            <a:pPr indent="-425450" lvl="0" marL="457200" rtl="0" algn="l">
              <a:lnSpc>
                <a:spcPct val="115000"/>
              </a:lnSpc>
              <a:spcBef>
                <a:spcPts val="0"/>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Att förändringsarbetet kan fortsätta efter skolan.</a:t>
            </a:r>
            <a:endParaRPr sz="3100">
              <a:solidFill>
                <a:schemeClr val="dk1"/>
              </a:solidFill>
              <a:latin typeface="Calibri"/>
              <a:ea typeface="Calibri"/>
              <a:cs typeface="Calibri"/>
              <a:sym typeface="Calibri"/>
            </a:endParaRPr>
          </a:p>
          <a:p>
            <a:pPr indent="-425450" lvl="0" marL="457200" rtl="0" algn="l">
              <a:lnSpc>
                <a:spcPct val="115000"/>
              </a:lnSpc>
              <a:spcBef>
                <a:spcPts val="0"/>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”Att sätta deltagarna i rörelse”</a:t>
            </a:r>
            <a:endParaRPr sz="3100">
              <a:solidFill>
                <a:schemeClr val="dk1"/>
              </a:solidFill>
              <a:latin typeface="Calibri"/>
              <a:ea typeface="Calibri"/>
              <a:cs typeface="Calibri"/>
              <a:sym typeface="Calibri"/>
            </a:endParaRPr>
          </a:p>
          <a:p>
            <a:pPr indent="-425450" lvl="0" marL="457200" rtl="0" algn="l">
              <a:lnSpc>
                <a:spcPct val="115000"/>
              </a:lnSpc>
              <a:spcBef>
                <a:spcPts val="0"/>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Maktförskjutning i klassrummet.</a:t>
            </a:r>
            <a:endParaRPr sz="31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sz="3100">
                <a:solidFill>
                  <a:schemeClr val="dk1"/>
                </a:solidFill>
                <a:latin typeface="Calibri"/>
                <a:ea typeface="Calibri"/>
                <a:cs typeface="Calibri"/>
                <a:sym typeface="Calibri"/>
              </a:rPr>
              <a:t>Pedagogens roll: s</a:t>
            </a:r>
            <a:r>
              <a:rPr lang="en-US" sz="2900">
                <a:solidFill>
                  <a:schemeClr val="dk1"/>
                </a:solidFill>
                <a:latin typeface="Calibri"/>
                <a:ea typeface="Calibri"/>
                <a:cs typeface="Calibri"/>
                <a:sym typeface="Calibri"/>
              </a:rPr>
              <a:t>tö</a:t>
            </a:r>
            <a:r>
              <a:rPr lang="en-US" sz="3100">
                <a:solidFill>
                  <a:schemeClr val="dk1"/>
                </a:solidFill>
                <a:latin typeface="Calibri"/>
                <a:ea typeface="Calibri"/>
                <a:cs typeface="Calibri"/>
                <a:sym typeface="Calibri"/>
              </a:rPr>
              <a:t>d och handledning</a:t>
            </a:r>
            <a:endParaRPr sz="3100">
              <a:solidFill>
                <a:schemeClr val="dk1"/>
              </a:solidFill>
              <a:latin typeface="Calibri"/>
              <a:ea typeface="Calibri"/>
              <a:cs typeface="Calibri"/>
              <a:sym typeface="Calibri"/>
            </a:endParaRPr>
          </a:p>
          <a:p>
            <a:pPr indent="-425450" lvl="0" marL="457200" rtl="0" algn="l">
              <a:lnSpc>
                <a:spcPct val="115000"/>
              </a:lnSpc>
              <a:spcBef>
                <a:spcPts val="0"/>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Inte överge deltagarna men heller inte överta.</a:t>
            </a:r>
            <a:endParaRPr sz="3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0"/>
          <p:cNvSpPr txBox="1"/>
          <p:nvPr>
            <p:ph type="title"/>
          </p:nvPr>
        </p:nvSpPr>
        <p:spPr>
          <a:xfrm>
            <a:off x="304800" y="183092"/>
            <a:ext cx="5486400" cy="762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Avslut</a:t>
            </a:r>
            <a:endParaRPr/>
          </a:p>
        </p:txBody>
      </p:sp>
      <p:sp>
        <p:nvSpPr>
          <p:cNvPr id="472" name="Google Shape;472;p50"/>
          <p:cNvSpPr txBox="1"/>
          <p:nvPr>
            <p:ph idx="1" type="body"/>
          </p:nvPr>
        </p:nvSpPr>
        <p:spPr>
          <a:xfrm>
            <a:off x="304800" y="1066800"/>
            <a:ext cx="10715100" cy="4979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sz="2733"/>
              <a:t>Diskutera:</a:t>
            </a:r>
            <a:endParaRPr sz="2733"/>
          </a:p>
          <a:p>
            <a:pPr indent="0" lvl="0" marL="0" rtl="0" algn="l">
              <a:spcBef>
                <a:spcPts val="36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sz="1200"/>
          </a:p>
          <a:p>
            <a:pPr indent="457200" lvl="0" marL="0" rtl="0" algn="l">
              <a:lnSpc>
                <a:spcPct val="115000"/>
              </a:lnSpc>
              <a:spcBef>
                <a:spcPts val="0"/>
              </a:spcBef>
              <a:spcAft>
                <a:spcPts val="0"/>
              </a:spcAft>
              <a:buClr>
                <a:schemeClr val="dk1"/>
              </a:buClr>
              <a:buSzPts val="1100"/>
              <a:buFont typeface="Arial"/>
              <a:buNone/>
            </a:pPr>
            <a:r>
              <a:rPr lang="en-US" sz="1200"/>
              <a:t> </a:t>
            </a:r>
            <a:endParaRPr sz="1200"/>
          </a:p>
          <a:p>
            <a:pPr indent="0" lvl="0" marL="0" rtl="0" algn="l">
              <a:spcBef>
                <a:spcPts val="360"/>
              </a:spcBef>
              <a:spcAft>
                <a:spcPts val="0"/>
              </a:spcAft>
              <a:buNone/>
            </a:pPr>
            <a:r>
              <a:rPr lang="en-US" sz="2633"/>
              <a:t>Vilka möjligheter ser vi att använda metoden hos oss?</a:t>
            </a:r>
            <a:endParaRPr sz="2633"/>
          </a:p>
          <a:p>
            <a:pPr indent="0" lvl="0" marL="0" rtl="0" algn="l">
              <a:spcBef>
                <a:spcPts val="360"/>
              </a:spcBef>
              <a:spcAft>
                <a:spcPts val="0"/>
              </a:spcAft>
              <a:buNone/>
            </a:pPr>
            <a:r>
              <a:rPr lang="en-US" sz="2633"/>
              <a:t>Idéer?</a:t>
            </a:r>
            <a:endParaRPr sz="2633"/>
          </a:p>
          <a:p>
            <a:pPr indent="0" lvl="0" marL="0" rtl="0" algn="l">
              <a:spcBef>
                <a:spcPts val="360"/>
              </a:spcBef>
              <a:spcAft>
                <a:spcPts val="0"/>
              </a:spcAft>
              <a:buNone/>
            </a:pPr>
            <a:r>
              <a:rPr lang="en-US" sz="2633"/>
              <a:t>Planer?</a:t>
            </a:r>
            <a:endParaRPr sz="2633"/>
          </a:p>
          <a:p>
            <a:pPr indent="0" lvl="0" marL="0" rtl="0" algn="l">
              <a:spcBef>
                <a:spcPts val="360"/>
              </a:spcBef>
              <a:spcAft>
                <a:spcPts val="0"/>
              </a:spcAft>
              <a:buNone/>
            </a:pPr>
            <a:r>
              <a:t/>
            </a:r>
            <a:endParaRPr sz="2433"/>
          </a:p>
          <a:p>
            <a:pPr indent="0" lvl="0" marL="0" rtl="0" algn="l">
              <a:lnSpc>
                <a:spcPct val="115000"/>
              </a:lnSpc>
              <a:spcBef>
                <a:spcPts val="0"/>
              </a:spcBef>
              <a:spcAft>
                <a:spcPts val="0"/>
              </a:spcAft>
              <a:buClr>
                <a:schemeClr val="dk1"/>
              </a:buClr>
              <a:buSzPts val="1100"/>
              <a:buFont typeface="Arial"/>
              <a:buNone/>
            </a:pPr>
            <a:r>
              <a:rPr lang="en-US" sz="2704"/>
              <a:t>Utmaningar och vinster med deltagarmakt?</a:t>
            </a:r>
            <a:endParaRPr sz="2704"/>
          </a:p>
          <a:p>
            <a:pPr indent="0" lvl="0" marL="0" rtl="0" algn="l">
              <a:lnSpc>
                <a:spcPct val="115000"/>
              </a:lnSpc>
              <a:spcBef>
                <a:spcPts val="0"/>
              </a:spcBef>
              <a:spcAft>
                <a:spcPts val="0"/>
              </a:spcAft>
              <a:buClr>
                <a:schemeClr val="dk1"/>
              </a:buClr>
              <a:buSzPts val="1100"/>
              <a:buFont typeface="Arial"/>
              <a:buNone/>
            </a:pPr>
            <a:r>
              <a:rPr lang="en-US" sz="2704"/>
              <a:t>Erfarenheter?</a:t>
            </a:r>
            <a:endParaRPr sz="3637"/>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1"/>
          <p:cNvSpPr txBox="1"/>
          <p:nvPr>
            <p:ph type="title"/>
          </p:nvPr>
        </p:nvSpPr>
        <p:spPr>
          <a:xfrm>
            <a:off x="304800" y="183100"/>
            <a:ext cx="9879900" cy="762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Idéer/planer/hinder/möjligheter hos OSS på Bona!</a:t>
            </a:r>
            <a:endParaRPr/>
          </a:p>
        </p:txBody>
      </p:sp>
      <p:sp>
        <p:nvSpPr>
          <p:cNvPr id="479" name="Google Shape;479;p51"/>
          <p:cNvSpPr txBox="1"/>
          <p:nvPr>
            <p:ph idx="1" type="body"/>
          </p:nvPr>
        </p:nvSpPr>
        <p:spPr>
          <a:xfrm>
            <a:off x="304800" y="1066800"/>
            <a:ext cx="10112400" cy="52152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vi gör redan så här</a:t>
            </a:r>
            <a:endParaRPr/>
          </a:p>
          <a:p>
            <a:pPr indent="-342900" lvl="0" marL="457200" rtl="0" algn="l">
              <a:spcBef>
                <a:spcPts val="0"/>
              </a:spcBef>
              <a:spcAft>
                <a:spcPts val="0"/>
              </a:spcAft>
              <a:buSzPts val="1800"/>
              <a:buChar char="•"/>
            </a:pPr>
            <a:r>
              <a:rPr lang="en-US"/>
              <a:t>temadag - vi kör en temadag med detta</a:t>
            </a:r>
            <a:endParaRPr/>
          </a:p>
          <a:p>
            <a:pPr indent="-342900" lvl="0" marL="457200" rtl="0" algn="l">
              <a:spcBef>
                <a:spcPts val="0"/>
              </a:spcBef>
              <a:spcAft>
                <a:spcPts val="0"/>
              </a:spcAft>
              <a:buSzPts val="1800"/>
              <a:buChar char="•"/>
            </a:pPr>
            <a:r>
              <a:rPr lang="en-US"/>
              <a:t>man kan få fram jättebra tidslinjer men kopplingen till globala mål är tunn. Hur gör vi då?</a:t>
            </a:r>
            <a:endParaRPr/>
          </a:p>
          <a:p>
            <a:pPr indent="-342900" lvl="0" marL="457200" rtl="0" algn="l">
              <a:spcBef>
                <a:spcPts val="0"/>
              </a:spcBef>
              <a:spcAft>
                <a:spcPts val="0"/>
              </a:spcAft>
              <a:buSzPts val="1800"/>
              <a:buChar char="•"/>
            </a:pPr>
            <a:r>
              <a:rPr lang="en-US"/>
              <a:t>i större utsträckning kan uppmuntra till att berätta om egna erfarenheter i arbetet istället för vid sidan om</a:t>
            </a:r>
            <a:endParaRPr/>
          </a:p>
          <a:p>
            <a:pPr indent="-342900" lvl="0" marL="457200" rtl="0" algn="l">
              <a:spcBef>
                <a:spcPts val="0"/>
              </a:spcBef>
              <a:spcAft>
                <a:spcPts val="0"/>
              </a:spcAft>
              <a:buSzPts val="1800"/>
              <a:buChar char="•"/>
            </a:pPr>
            <a:r>
              <a:rPr lang="en-US"/>
              <a:t>man kan få fram att det mynnar ut i något konkret. Gör skillnad ute i världen på riktigt! Inte bara ett “skolarbete”</a:t>
            </a:r>
            <a:endParaRPr/>
          </a:p>
          <a:p>
            <a:pPr indent="-342900" lvl="0" marL="457200" rtl="0" algn="l">
              <a:spcBef>
                <a:spcPts val="0"/>
              </a:spcBef>
              <a:spcAft>
                <a:spcPts val="0"/>
              </a:spcAft>
              <a:buSzPts val="1800"/>
              <a:buChar char="•"/>
            </a:pPr>
            <a:r>
              <a:rPr lang="en-US"/>
              <a:t>att deltagarna själva har en vernissage, bjuder in till en föreläsning. Man kan göra det som ett projekt i en mindre grupp (ej enskild)</a:t>
            </a:r>
            <a:endParaRPr/>
          </a:p>
          <a:p>
            <a:pPr indent="-342900" lvl="0" marL="457200" rtl="0" algn="l">
              <a:spcBef>
                <a:spcPts val="0"/>
              </a:spcBef>
              <a:spcAft>
                <a:spcPts val="0"/>
              </a:spcAft>
              <a:buSzPts val="1800"/>
              <a:buChar char="•"/>
            </a:pPr>
            <a:r>
              <a:rPr lang="en-US"/>
              <a:t>hur hantera när deltagare blir för självutlämnande. Lättare att göra något konkret kanske än att utgå från personliga tidslinjer.</a:t>
            </a:r>
            <a:endParaRPr/>
          </a:p>
          <a:p>
            <a:pPr indent="-342900" lvl="0" marL="457200" rtl="0" algn="l">
              <a:spcBef>
                <a:spcPts val="0"/>
              </a:spcBef>
              <a:spcAft>
                <a:spcPts val="0"/>
              </a:spcAft>
              <a:buSzPts val="1800"/>
              <a:buChar char="•"/>
            </a:pPr>
            <a:r>
              <a:t/>
            </a:r>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9B7D"/>
        </a:solidFill>
      </p:bgPr>
    </p:bg>
    <p:spTree>
      <p:nvGrpSpPr>
        <p:cNvPr id="484" name="Shape 484"/>
        <p:cNvGrpSpPr/>
        <p:nvPr/>
      </p:nvGrpSpPr>
      <p:grpSpPr>
        <a:xfrm>
          <a:off x="0" y="0"/>
          <a:ext cx="0" cy="0"/>
          <a:chOff x="0" y="0"/>
          <a:chExt cx="0" cy="0"/>
        </a:xfrm>
      </p:grpSpPr>
      <p:pic>
        <p:nvPicPr>
          <p:cNvPr id="485" name="Google Shape;485;p52"/>
          <p:cNvPicPr preferRelativeResize="0"/>
          <p:nvPr/>
        </p:nvPicPr>
        <p:blipFill rotWithShape="1">
          <a:blip r:embed="rId3">
            <a:alphaModFix/>
          </a:blip>
          <a:srcRect b="0" l="0" r="0" t="0"/>
          <a:stretch/>
        </p:blipFill>
        <p:spPr>
          <a:xfrm rot="-1204823">
            <a:off x="7608541" y="-4216068"/>
            <a:ext cx="5788766" cy="5788766"/>
          </a:xfrm>
          <a:prstGeom prst="rect">
            <a:avLst/>
          </a:prstGeom>
          <a:noFill/>
          <a:ln>
            <a:noFill/>
          </a:ln>
        </p:spPr>
      </p:pic>
      <p:pic>
        <p:nvPicPr>
          <p:cNvPr id="486" name="Google Shape;486;p52"/>
          <p:cNvPicPr preferRelativeResize="0"/>
          <p:nvPr/>
        </p:nvPicPr>
        <p:blipFill rotWithShape="1">
          <a:blip r:embed="rId4">
            <a:alphaModFix/>
          </a:blip>
          <a:srcRect b="0" l="0" r="0" t="0"/>
          <a:stretch/>
        </p:blipFill>
        <p:spPr>
          <a:xfrm flipH="1" rot="10800000">
            <a:off x="-3429000" y="-2033710"/>
            <a:ext cx="6858000" cy="6858000"/>
          </a:xfrm>
          <a:prstGeom prst="rect">
            <a:avLst/>
          </a:prstGeom>
          <a:noFill/>
          <a:ln>
            <a:noFill/>
          </a:ln>
        </p:spPr>
      </p:pic>
      <p:pic>
        <p:nvPicPr>
          <p:cNvPr id="487" name="Google Shape;487;p52"/>
          <p:cNvPicPr preferRelativeResize="0"/>
          <p:nvPr/>
        </p:nvPicPr>
        <p:blipFill rotWithShape="1">
          <a:blip r:embed="rId4">
            <a:alphaModFix/>
          </a:blip>
          <a:srcRect b="0" l="0" r="0" t="0"/>
          <a:stretch/>
        </p:blipFill>
        <p:spPr>
          <a:xfrm flipH="1">
            <a:off x="9149623" y="1790295"/>
            <a:ext cx="6858000" cy="6858000"/>
          </a:xfrm>
          <a:prstGeom prst="rect">
            <a:avLst/>
          </a:prstGeom>
          <a:noFill/>
          <a:ln>
            <a:noFill/>
          </a:ln>
        </p:spPr>
      </p:pic>
      <p:pic>
        <p:nvPicPr>
          <p:cNvPr id="488" name="Google Shape;488;p52"/>
          <p:cNvPicPr preferRelativeResize="0"/>
          <p:nvPr/>
        </p:nvPicPr>
        <p:blipFill rotWithShape="1">
          <a:blip r:embed="rId3">
            <a:alphaModFix/>
          </a:blip>
          <a:srcRect b="0" l="0" r="0" t="0"/>
          <a:stretch/>
        </p:blipFill>
        <p:spPr>
          <a:xfrm rot="10603093">
            <a:off x="-1827066" y="5380243"/>
            <a:ext cx="5788766" cy="5788766"/>
          </a:xfrm>
          <a:prstGeom prst="rect">
            <a:avLst/>
          </a:prstGeom>
          <a:noFill/>
          <a:ln>
            <a:noFill/>
          </a:ln>
        </p:spPr>
      </p:pic>
      <p:pic>
        <p:nvPicPr>
          <p:cNvPr id="489" name="Google Shape;489;p52"/>
          <p:cNvPicPr preferRelativeResize="0"/>
          <p:nvPr/>
        </p:nvPicPr>
        <p:blipFill rotWithShape="1">
          <a:blip r:embed="rId5">
            <a:alphaModFix/>
          </a:blip>
          <a:srcRect b="0" l="0" r="0" t="0"/>
          <a:stretch/>
        </p:blipFill>
        <p:spPr>
          <a:xfrm>
            <a:off x="3358406" y="5407960"/>
            <a:ext cx="764241" cy="764241"/>
          </a:xfrm>
          <a:prstGeom prst="rect">
            <a:avLst/>
          </a:prstGeom>
          <a:noFill/>
          <a:ln>
            <a:noFill/>
          </a:ln>
        </p:spPr>
      </p:pic>
      <p:grpSp>
        <p:nvGrpSpPr>
          <p:cNvPr id="490" name="Google Shape;490;p52"/>
          <p:cNvGrpSpPr/>
          <p:nvPr/>
        </p:nvGrpSpPr>
        <p:grpSpPr>
          <a:xfrm>
            <a:off x="2391816" y="2549951"/>
            <a:ext cx="7408369" cy="1729918"/>
            <a:chOff x="0" y="0"/>
            <a:chExt cx="14816737" cy="3459837"/>
          </a:xfrm>
        </p:grpSpPr>
        <p:sp>
          <p:nvSpPr>
            <p:cNvPr id="491" name="Google Shape;491;p52"/>
            <p:cNvSpPr txBox="1"/>
            <p:nvPr/>
          </p:nvSpPr>
          <p:spPr>
            <a:xfrm>
              <a:off x="0" y="0"/>
              <a:ext cx="14816737" cy="192796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1" lang="en-US" sz="6666">
                  <a:solidFill>
                    <a:srgbClr val="050708"/>
                  </a:solidFill>
                  <a:latin typeface="Open Sans"/>
                  <a:ea typeface="Open Sans"/>
                  <a:cs typeface="Open Sans"/>
                  <a:sym typeface="Open Sans"/>
                </a:rPr>
                <a:t>Tack för idag!</a:t>
              </a:r>
              <a:endParaRPr/>
            </a:p>
          </p:txBody>
        </p:sp>
        <p:sp>
          <p:nvSpPr>
            <p:cNvPr id="492" name="Google Shape;492;p52"/>
            <p:cNvSpPr txBox="1"/>
            <p:nvPr/>
          </p:nvSpPr>
          <p:spPr>
            <a:xfrm>
              <a:off x="0" y="2839923"/>
              <a:ext cx="14816737" cy="619914"/>
            </a:xfrm>
            <a:prstGeom prst="rect">
              <a:avLst/>
            </a:prstGeom>
            <a:noFill/>
            <a:ln>
              <a:noFill/>
            </a:ln>
          </p:spPr>
          <p:txBody>
            <a:bodyPr anchorCtr="0" anchor="t" bIns="0" lIns="0" spcFirstLastPara="1" rIns="0" wrap="square" tIns="0">
              <a:spAutoFit/>
            </a:bodyPr>
            <a:lstStyle/>
            <a:p>
              <a:pPr indent="0" lvl="0" marL="0" marR="0" rtl="0" algn="ctr">
                <a:lnSpc>
                  <a:spcPct val="233333"/>
                </a:lnSpc>
                <a:spcBef>
                  <a:spcPts val="0"/>
                </a:spcBef>
                <a:spcAft>
                  <a:spcPts val="0"/>
                </a:spcAft>
                <a:buNone/>
              </a:pPr>
              <a:r>
                <a:t/>
              </a:r>
              <a:endParaRPr sz="1200">
                <a:solidFill>
                  <a:srgbClr val="000000"/>
                </a:solidFill>
                <a:latin typeface="Calibri"/>
                <a:ea typeface="Calibri"/>
                <a:cs typeface="Calibri"/>
                <a:sym typeface="Calibri"/>
              </a:endParaRPr>
            </a:p>
          </p:txBody>
        </p:sp>
      </p:grpSp>
      <p:grpSp>
        <p:nvGrpSpPr>
          <p:cNvPr id="493" name="Google Shape;493;p52"/>
          <p:cNvGrpSpPr/>
          <p:nvPr/>
        </p:nvGrpSpPr>
        <p:grpSpPr>
          <a:xfrm>
            <a:off x="2847802" y="5603139"/>
            <a:ext cx="7408369" cy="1226681"/>
            <a:chOff x="0" y="-9525"/>
            <a:chExt cx="14816737" cy="2453362"/>
          </a:xfrm>
        </p:grpSpPr>
        <p:sp>
          <p:nvSpPr>
            <p:cNvPr id="494" name="Google Shape;494;p52"/>
            <p:cNvSpPr txBox="1"/>
            <p:nvPr/>
          </p:nvSpPr>
          <p:spPr>
            <a:xfrm>
              <a:off x="0" y="-9525"/>
              <a:ext cx="14816737" cy="1025922"/>
            </a:xfrm>
            <a:prstGeom prst="rect">
              <a:avLst/>
            </a:prstGeom>
            <a:noFill/>
            <a:ln>
              <a:noFill/>
            </a:ln>
          </p:spPr>
          <p:txBody>
            <a:bodyPr anchorCtr="0" anchor="t" bIns="0" lIns="0" spcFirstLastPara="1" rIns="0" wrap="square" tIns="0">
              <a:spAutoFit/>
            </a:bodyPr>
            <a:lstStyle/>
            <a:p>
              <a:pPr indent="0" lvl="0" marL="0" marR="0" rtl="0" algn="ctr">
                <a:lnSpc>
                  <a:spcPct val="119976"/>
                </a:lnSpc>
                <a:spcBef>
                  <a:spcPts val="0"/>
                </a:spcBef>
                <a:spcAft>
                  <a:spcPts val="0"/>
                </a:spcAft>
                <a:buNone/>
              </a:pPr>
              <a:r>
                <a:rPr b="1" lang="en-US" sz="3334">
                  <a:solidFill>
                    <a:srgbClr val="EAF3E9"/>
                  </a:solidFill>
                  <a:latin typeface="Open Sans"/>
                  <a:ea typeface="Open Sans"/>
                  <a:cs typeface="Open Sans"/>
                  <a:sym typeface="Open Sans"/>
                </a:rPr>
                <a:t>minstory_varagenda</a:t>
              </a:r>
              <a:endParaRPr b="1" sz="3334">
                <a:solidFill>
                  <a:srgbClr val="EAF3E9"/>
                </a:solidFill>
                <a:latin typeface="Open Sans"/>
                <a:ea typeface="Open Sans"/>
                <a:cs typeface="Open Sans"/>
                <a:sym typeface="Open Sans"/>
              </a:endParaRPr>
            </a:p>
          </p:txBody>
        </p:sp>
        <p:sp>
          <p:nvSpPr>
            <p:cNvPr id="495" name="Google Shape;495;p52"/>
            <p:cNvSpPr txBox="1"/>
            <p:nvPr/>
          </p:nvSpPr>
          <p:spPr>
            <a:xfrm>
              <a:off x="0" y="1823923"/>
              <a:ext cx="14816737" cy="619914"/>
            </a:xfrm>
            <a:prstGeom prst="rect">
              <a:avLst/>
            </a:prstGeom>
            <a:noFill/>
            <a:ln>
              <a:noFill/>
            </a:ln>
          </p:spPr>
          <p:txBody>
            <a:bodyPr anchorCtr="0" anchor="t" bIns="0" lIns="0" spcFirstLastPara="1" rIns="0" wrap="square" tIns="0">
              <a:spAutoFit/>
            </a:bodyPr>
            <a:lstStyle/>
            <a:p>
              <a:pPr indent="0" lvl="0" marL="0" marR="0" rtl="0" algn="ctr">
                <a:lnSpc>
                  <a:spcPct val="233333"/>
                </a:lnSpc>
                <a:spcBef>
                  <a:spcPts val="0"/>
                </a:spcBef>
                <a:spcAft>
                  <a:spcPts val="0"/>
                </a:spcAft>
                <a:buNone/>
              </a:pPr>
              <a:r>
                <a:t/>
              </a:r>
              <a:endParaRPr sz="1200">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14D"/>
        </a:solidFill>
      </p:bgPr>
    </p:bg>
    <p:spTree>
      <p:nvGrpSpPr>
        <p:cNvPr id="188" name="Shape 188"/>
        <p:cNvGrpSpPr/>
        <p:nvPr/>
      </p:nvGrpSpPr>
      <p:grpSpPr>
        <a:xfrm>
          <a:off x="0" y="0"/>
          <a:ext cx="0" cy="0"/>
          <a:chOff x="0" y="0"/>
          <a:chExt cx="0" cy="0"/>
        </a:xfrm>
      </p:grpSpPr>
      <p:pic>
        <p:nvPicPr>
          <p:cNvPr id="189" name="Google Shape;189;p27"/>
          <p:cNvPicPr preferRelativeResize="0"/>
          <p:nvPr/>
        </p:nvPicPr>
        <p:blipFill rotWithShape="1">
          <a:blip r:embed="rId3">
            <a:alphaModFix/>
          </a:blip>
          <a:srcRect b="0" l="0" r="0" t="0"/>
          <a:stretch/>
        </p:blipFill>
        <p:spPr>
          <a:xfrm flipH="1" rot="10800000">
            <a:off x="-4316868" y="-2073272"/>
            <a:ext cx="7903535" cy="7903535"/>
          </a:xfrm>
          <a:prstGeom prst="rect">
            <a:avLst/>
          </a:prstGeom>
          <a:noFill/>
          <a:ln>
            <a:noFill/>
          </a:ln>
        </p:spPr>
      </p:pic>
      <p:pic>
        <p:nvPicPr>
          <p:cNvPr id="190" name="Google Shape;190;p27"/>
          <p:cNvPicPr preferRelativeResize="0"/>
          <p:nvPr/>
        </p:nvPicPr>
        <p:blipFill rotWithShape="1">
          <a:blip r:embed="rId3">
            <a:alphaModFix/>
          </a:blip>
          <a:srcRect b="0" l="0" r="0" t="0"/>
          <a:stretch/>
        </p:blipFill>
        <p:spPr>
          <a:xfrm flipH="1">
            <a:off x="8763000" y="2649647"/>
            <a:ext cx="6858000" cy="6858000"/>
          </a:xfrm>
          <a:prstGeom prst="rect">
            <a:avLst/>
          </a:prstGeom>
          <a:noFill/>
          <a:ln>
            <a:noFill/>
          </a:ln>
        </p:spPr>
      </p:pic>
      <p:sp>
        <p:nvSpPr>
          <p:cNvPr id="191" name="Google Shape;191;p27"/>
          <p:cNvSpPr txBox="1"/>
          <p:nvPr/>
        </p:nvSpPr>
        <p:spPr>
          <a:xfrm>
            <a:off x="2384350" y="2997948"/>
            <a:ext cx="7220100" cy="1600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EAF3E9"/>
                </a:solidFill>
                <a:latin typeface="Open Sans Light"/>
                <a:ea typeface="Open Sans Light"/>
                <a:cs typeface="Open Sans Light"/>
                <a:sym typeface="Open Sans Light"/>
              </a:rPr>
              <a:t>Deltagit i workshop på Hagabergs folkhögskola i mars</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rPr lang="en-US" sz="2000">
                <a:solidFill>
                  <a:srgbClr val="EAF3E9"/>
                </a:solidFill>
                <a:latin typeface="Open Sans Light"/>
                <a:ea typeface="Open Sans Light"/>
                <a:cs typeface="Open Sans Light"/>
                <a:sym typeface="Open Sans Light"/>
              </a:rPr>
              <a:t>Testat ett liknande upplägg med min volontärorganisation. </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rPr lang="en-US" sz="2000">
                <a:solidFill>
                  <a:srgbClr val="EAF3E9"/>
                </a:solidFill>
                <a:latin typeface="Open Sans Light"/>
                <a:ea typeface="Open Sans Light"/>
                <a:cs typeface="Open Sans Light"/>
                <a:sym typeface="Open Sans Light"/>
              </a:rPr>
              <a:t>Och så kör vi idag!</a:t>
            </a:r>
            <a:endParaRPr sz="2000">
              <a:solidFill>
                <a:srgbClr val="EAF3E9"/>
              </a:solidFill>
              <a:latin typeface="Open Sans Light"/>
              <a:ea typeface="Open Sans Light"/>
              <a:cs typeface="Open Sans Light"/>
              <a:sym typeface="Open Sans Light"/>
            </a:endParaRPr>
          </a:p>
          <a:p>
            <a:pPr indent="0" lvl="0" marL="0" marR="0" rtl="0" algn="l">
              <a:lnSpc>
                <a:spcPct val="140000"/>
              </a:lnSpc>
              <a:spcBef>
                <a:spcPts val="0"/>
              </a:spcBef>
              <a:spcAft>
                <a:spcPts val="0"/>
              </a:spcAft>
              <a:buNone/>
            </a:pPr>
            <a:r>
              <a:t/>
            </a:r>
            <a:endParaRPr sz="2000">
              <a:solidFill>
                <a:srgbClr val="EAF3E9"/>
              </a:solidFill>
              <a:latin typeface="Open Sans Light"/>
              <a:ea typeface="Open Sans Light"/>
              <a:cs typeface="Open Sans Light"/>
              <a:sym typeface="Open Sans Light"/>
            </a:endParaRPr>
          </a:p>
        </p:txBody>
      </p:sp>
      <p:sp>
        <p:nvSpPr>
          <p:cNvPr descr="Metodbank | Resultatbolaget" id="192" name="Google Shape;192;p27"/>
          <p:cNvSpPr/>
          <p:nvPr/>
        </p:nvSpPr>
        <p:spPr>
          <a:xfrm>
            <a:off x="5994400" y="3327400"/>
            <a:ext cx="203200" cy="203200"/>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93" name="Google Shape;193;p27"/>
          <p:cNvSpPr txBox="1"/>
          <p:nvPr/>
        </p:nvSpPr>
        <p:spPr>
          <a:xfrm>
            <a:off x="3374729" y="2782669"/>
            <a:ext cx="9972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a:ea typeface="Open Sans"/>
                <a:cs typeface="Open Sans"/>
                <a:sym typeface="Open Sans"/>
              </a:rPr>
              <a:t> </a:t>
            </a:r>
            <a:endParaRPr/>
          </a:p>
          <a:p>
            <a:pPr indent="0" lvl="0" marL="0" marR="0" rtl="0" algn="l">
              <a:spcBef>
                <a:spcPts val="0"/>
              </a:spcBef>
              <a:spcAft>
                <a:spcPts val="0"/>
              </a:spcAft>
              <a:buNone/>
            </a:pPr>
            <a:r>
              <a:t/>
            </a:r>
            <a:endParaRPr b="1" sz="1800">
              <a:solidFill>
                <a:schemeClr val="lt1"/>
              </a:solidFill>
              <a:latin typeface="Open Sans"/>
              <a:ea typeface="Open Sans"/>
              <a:cs typeface="Open Sans"/>
              <a:sym typeface="Open Sans"/>
            </a:endParaRPr>
          </a:p>
        </p:txBody>
      </p:sp>
      <p:sp>
        <p:nvSpPr>
          <p:cNvPr id="194" name="Google Shape;194;p27"/>
          <p:cNvSpPr txBox="1"/>
          <p:nvPr/>
        </p:nvSpPr>
        <p:spPr>
          <a:xfrm>
            <a:off x="3586668" y="1336094"/>
            <a:ext cx="53076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Open Sans"/>
                <a:ea typeface="Open Sans"/>
                <a:cs typeface="Open Sans"/>
                <a:sym typeface="Open Sans"/>
              </a:rPr>
              <a:t>Johanna har…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0080"/>
        </a:solidFill>
      </p:bgPr>
    </p:bg>
    <p:spTree>
      <p:nvGrpSpPr>
        <p:cNvPr id="199" name="Shape 199"/>
        <p:cNvGrpSpPr/>
        <p:nvPr/>
      </p:nvGrpSpPr>
      <p:grpSpPr>
        <a:xfrm>
          <a:off x="0" y="0"/>
          <a:ext cx="0" cy="0"/>
          <a:chOff x="0" y="0"/>
          <a:chExt cx="0" cy="0"/>
        </a:xfrm>
      </p:grpSpPr>
      <p:pic>
        <p:nvPicPr>
          <p:cNvPr id="200" name="Google Shape;200;p28"/>
          <p:cNvPicPr preferRelativeResize="0"/>
          <p:nvPr/>
        </p:nvPicPr>
        <p:blipFill rotWithShape="1">
          <a:blip r:embed="rId3">
            <a:alphaModFix/>
          </a:blip>
          <a:srcRect b="0" l="0" r="0" t="0"/>
          <a:stretch/>
        </p:blipFill>
        <p:spPr>
          <a:xfrm>
            <a:off x="10323772" y="4960746"/>
            <a:ext cx="1834084" cy="1780533"/>
          </a:xfrm>
          <a:prstGeom prst="rect">
            <a:avLst/>
          </a:prstGeom>
          <a:noFill/>
          <a:ln>
            <a:noFill/>
          </a:ln>
        </p:spPr>
      </p:pic>
      <p:sp>
        <p:nvSpPr>
          <p:cNvPr id="201" name="Google Shape;201;p28"/>
          <p:cNvSpPr txBox="1"/>
          <p:nvPr/>
        </p:nvSpPr>
        <p:spPr>
          <a:xfrm>
            <a:off x="3086538" y="898657"/>
            <a:ext cx="8155259" cy="998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7000"/>
              <a:buFont typeface="Calibri"/>
              <a:buNone/>
            </a:pPr>
            <a:r>
              <a:t/>
            </a:r>
            <a:endParaRPr b="1" sz="70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000"/>
              <a:buFont typeface="Calibri"/>
              <a:buNone/>
            </a:pPr>
            <a:r>
              <a:t/>
            </a:r>
            <a:endParaRPr b="1" sz="4000">
              <a:solidFill>
                <a:schemeClr val="dk1"/>
              </a:solidFill>
              <a:latin typeface="Calibri"/>
              <a:ea typeface="Calibri"/>
              <a:cs typeface="Calibri"/>
              <a:sym typeface="Calibri"/>
            </a:endParaRPr>
          </a:p>
        </p:txBody>
      </p:sp>
      <p:sp>
        <p:nvSpPr>
          <p:cNvPr id="202" name="Google Shape;202;p28"/>
          <p:cNvSpPr txBox="1"/>
          <p:nvPr/>
        </p:nvSpPr>
        <p:spPr>
          <a:xfrm>
            <a:off x="1320207" y="600747"/>
            <a:ext cx="9601200" cy="655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Min Story – vår agenda i ett nötskal</a:t>
            </a:r>
            <a:endParaRPr/>
          </a:p>
          <a:p>
            <a:pPr indent="0" lvl="0" marL="0" marR="0" rtl="0" algn="l">
              <a:spcBef>
                <a:spcPts val="0"/>
              </a:spcBef>
              <a:spcAft>
                <a:spcPts val="0"/>
              </a:spcAft>
              <a:buNone/>
            </a:pPr>
            <a:r>
              <a:t/>
            </a:r>
            <a:endParaRPr b="1" sz="2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Metodutveckling av ”jag-vi-världen” med deltagare på allmän kurs.</a:t>
            </a:r>
            <a:br>
              <a:rPr lang="en-US" sz="2400">
                <a:solidFill>
                  <a:schemeClr val="lt1"/>
                </a:solidFill>
                <a:latin typeface="Calibri"/>
                <a:ea typeface="Calibri"/>
                <a:cs typeface="Calibri"/>
                <a:sym typeface="Calibri"/>
              </a:rPr>
            </a:br>
            <a:endParaRPr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Sep 2021 – sep 2023</a:t>
            </a:r>
            <a:endParaRPr/>
          </a:p>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Deltagarnas egna erfarenheter, berättelser och engagemang är i fokus</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Bidra till positiv samhällsutveckling och genomförandet av de globala målen - Ett nytt sätt att arbeta med Agenda 2030.</a:t>
            </a:r>
            <a:endParaRPr sz="2400">
              <a:solidFill>
                <a:schemeClr val="lt1"/>
              </a:solidFill>
              <a:latin typeface="Calibri"/>
              <a:ea typeface="Calibri"/>
              <a:cs typeface="Calibri"/>
              <a:sym typeface="Calibri"/>
            </a:endParaRPr>
          </a:p>
          <a:p>
            <a:pPr indent="0" lvl="0" marL="457200" marR="0" rtl="0" algn="l">
              <a:spcBef>
                <a:spcPts val="0"/>
              </a:spcBef>
              <a:spcAft>
                <a:spcPts val="0"/>
              </a:spcAft>
              <a:buNone/>
            </a:pPr>
            <a:r>
              <a:rPr lang="en-US" sz="2400">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id="203" name="Google Shape;203;p28"/>
          <p:cNvPicPr preferRelativeResize="0"/>
          <p:nvPr/>
        </p:nvPicPr>
        <p:blipFill rotWithShape="1">
          <a:blip r:embed="rId4">
            <a:alphaModFix/>
          </a:blip>
          <a:srcRect b="0" l="0" r="0" t="0"/>
          <a:stretch/>
        </p:blipFill>
        <p:spPr>
          <a:xfrm>
            <a:off x="501275" y="5540468"/>
            <a:ext cx="1416567" cy="1285555"/>
          </a:xfrm>
          <a:prstGeom prst="rect">
            <a:avLst/>
          </a:prstGeom>
          <a:noFill/>
          <a:ln>
            <a:noFill/>
          </a:ln>
        </p:spPr>
      </p:pic>
      <p:pic>
        <p:nvPicPr>
          <p:cNvPr id="204" name="Google Shape;204;p28"/>
          <p:cNvPicPr preferRelativeResize="0"/>
          <p:nvPr/>
        </p:nvPicPr>
        <p:blipFill rotWithShape="1">
          <a:blip r:embed="rId5">
            <a:alphaModFix/>
          </a:blip>
          <a:srcRect b="0" l="0" r="0" t="0"/>
          <a:stretch/>
        </p:blipFill>
        <p:spPr>
          <a:xfrm>
            <a:off x="34144" y="4463976"/>
            <a:ext cx="1528722" cy="1387036"/>
          </a:xfrm>
          <a:prstGeom prst="rect">
            <a:avLst/>
          </a:prstGeom>
          <a:noFill/>
          <a:ln>
            <a:noFill/>
          </a:ln>
        </p:spPr>
      </p:pic>
      <p:pic>
        <p:nvPicPr>
          <p:cNvPr id="205" name="Google Shape;205;p28"/>
          <p:cNvPicPr preferRelativeResize="0"/>
          <p:nvPr/>
        </p:nvPicPr>
        <p:blipFill rotWithShape="1">
          <a:blip r:embed="rId6">
            <a:alphaModFix/>
          </a:blip>
          <a:srcRect b="0" l="0" r="0" t="0"/>
          <a:stretch/>
        </p:blipFill>
        <p:spPr>
          <a:xfrm>
            <a:off x="9115666" y="-178421"/>
            <a:ext cx="1528722" cy="1384752"/>
          </a:xfrm>
          <a:prstGeom prst="rect">
            <a:avLst/>
          </a:prstGeom>
          <a:noFill/>
          <a:ln>
            <a:noFill/>
          </a:ln>
        </p:spPr>
      </p:pic>
      <p:pic>
        <p:nvPicPr>
          <p:cNvPr id="206" name="Google Shape;206;p28"/>
          <p:cNvPicPr preferRelativeResize="0"/>
          <p:nvPr/>
        </p:nvPicPr>
        <p:blipFill rotWithShape="1">
          <a:blip r:embed="rId7">
            <a:alphaModFix/>
          </a:blip>
          <a:srcRect b="0" l="0" r="0" t="0"/>
          <a:stretch/>
        </p:blipFill>
        <p:spPr>
          <a:xfrm>
            <a:off x="10771140" y="1238488"/>
            <a:ext cx="1467670" cy="1317532"/>
          </a:xfrm>
          <a:prstGeom prst="rect">
            <a:avLst/>
          </a:prstGeom>
          <a:noFill/>
          <a:ln>
            <a:noFill/>
          </a:ln>
        </p:spPr>
      </p:pic>
      <p:pic>
        <p:nvPicPr>
          <p:cNvPr id="207" name="Google Shape;207;p28"/>
          <p:cNvPicPr preferRelativeResize="0"/>
          <p:nvPr/>
        </p:nvPicPr>
        <p:blipFill rotWithShape="1">
          <a:blip r:embed="rId8">
            <a:alphaModFix/>
          </a:blip>
          <a:srcRect b="0" l="0" r="0" t="0"/>
          <a:stretch/>
        </p:blipFill>
        <p:spPr>
          <a:xfrm>
            <a:off x="10457350" y="387884"/>
            <a:ext cx="1262613" cy="1147830"/>
          </a:xfrm>
          <a:prstGeom prst="rect">
            <a:avLst/>
          </a:prstGeom>
          <a:noFill/>
          <a:ln>
            <a:noFill/>
          </a:ln>
        </p:spPr>
      </p:pic>
      <p:pic>
        <p:nvPicPr>
          <p:cNvPr id="208" name="Google Shape;208;p28"/>
          <p:cNvPicPr preferRelativeResize="0"/>
          <p:nvPr/>
        </p:nvPicPr>
        <p:blipFill rotWithShape="1">
          <a:blip r:embed="rId9">
            <a:alphaModFix/>
          </a:blip>
          <a:srcRect b="0" l="0" r="0" t="0"/>
          <a:stretch/>
        </p:blipFill>
        <p:spPr>
          <a:xfrm>
            <a:off x="2029997" y="5542407"/>
            <a:ext cx="1380080" cy="12489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9C3AF"/>
        </a:solidFill>
      </p:bgPr>
    </p:bg>
    <p:spTree>
      <p:nvGrpSpPr>
        <p:cNvPr id="213" name="Shape 213"/>
        <p:cNvGrpSpPr/>
        <p:nvPr/>
      </p:nvGrpSpPr>
      <p:grpSpPr>
        <a:xfrm>
          <a:off x="0" y="0"/>
          <a:ext cx="0" cy="0"/>
          <a:chOff x="0" y="0"/>
          <a:chExt cx="0" cy="0"/>
        </a:xfrm>
      </p:grpSpPr>
      <p:sp>
        <p:nvSpPr>
          <p:cNvPr id="214" name="Google Shape;214;p29"/>
          <p:cNvSpPr/>
          <p:nvPr/>
        </p:nvSpPr>
        <p:spPr>
          <a:xfrm>
            <a:off x="1193646" y="769291"/>
            <a:ext cx="57707" cy="5540188"/>
          </a:xfrm>
          <a:prstGeom prst="rect">
            <a:avLst/>
          </a:prstGeom>
          <a:solidFill>
            <a:srgbClr val="396E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highlight>
                <a:srgbClr val="FFFF00"/>
              </a:highlight>
              <a:latin typeface="Calibri"/>
              <a:ea typeface="Calibri"/>
              <a:cs typeface="Calibri"/>
              <a:sym typeface="Calibri"/>
            </a:endParaRPr>
          </a:p>
        </p:txBody>
      </p:sp>
      <p:sp>
        <p:nvSpPr>
          <p:cNvPr id="215" name="Google Shape;215;p29"/>
          <p:cNvSpPr txBox="1"/>
          <p:nvPr/>
        </p:nvSpPr>
        <p:spPr>
          <a:xfrm>
            <a:off x="1520515" y="517999"/>
            <a:ext cx="8155259" cy="998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Medverkande skolor</a:t>
            </a:r>
            <a:endParaRPr b="1" sz="70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000"/>
              <a:buFont typeface="Calibri"/>
              <a:buNone/>
            </a:pPr>
            <a:r>
              <a:t/>
            </a:r>
            <a:endParaRPr b="1" sz="4000">
              <a:solidFill>
                <a:schemeClr val="dk1"/>
              </a:solidFill>
              <a:latin typeface="Calibri"/>
              <a:ea typeface="Calibri"/>
              <a:cs typeface="Calibri"/>
              <a:sym typeface="Calibri"/>
            </a:endParaRPr>
          </a:p>
        </p:txBody>
      </p:sp>
      <p:grpSp>
        <p:nvGrpSpPr>
          <p:cNvPr id="216" name="Google Shape;216;p29"/>
          <p:cNvGrpSpPr/>
          <p:nvPr/>
        </p:nvGrpSpPr>
        <p:grpSpPr>
          <a:xfrm>
            <a:off x="1617334" y="1470301"/>
            <a:ext cx="6572876" cy="4708405"/>
            <a:chOff x="0" y="0"/>
            <a:chExt cx="6572876" cy="4708405"/>
          </a:xfrm>
        </p:grpSpPr>
        <p:cxnSp>
          <p:nvCxnSpPr>
            <p:cNvPr id="217" name="Google Shape;217;p29"/>
            <p:cNvCxnSpPr/>
            <p:nvPr/>
          </p:nvCxnSpPr>
          <p:spPr>
            <a:xfrm>
              <a:off x="0" y="574"/>
              <a:ext cx="6572876"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218" name="Google Shape;218;p29"/>
            <p:cNvSpPr/>
            <p:nvPr/>
          </p:nvSpPr>
          <p:spPr>
            <a:xfrm>
              <a:off x="0" y="0"/>
              <a:ext cx="6572876" cy="6725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txBox="1"/>
            <p:nvPr/>
          </p:nvSpPr>
          <p:spPr>
            <a:xfrm>
              <a:off x="0" y="0"/>
              <a:ext cx="6572876" cy="672547"/>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Calibri"/>
                <a:buNone/>
              </a:pPr>
              <a:r>
                <a:rPr b="0" i="0" lang="en-US" sz="3100">
                  <a:solidFill>
                    <a:schemeClr val="dk1"/>
                  </a:solidFill>
                  <a:latin typeface="Calibri"/>
                  <a:ea typeface="Calibri"/>
                  <a:cs typeface="Calibri"/>
                  <a:sym typeface="Calibri"/>
                </a:rPr>
                <a:t>Dalslands folkhögskola</a:t>
              </a:r>
              <a:endParaRPr sz="3100">
                <a:solidFill>
                  <a:schemeClr val="dk1"/>
                </a:solidFill>
                <a:latin typeface="Calibri"/>
                <a:ea typeface="Calibri"/>
                <a:cs typeface="Calibri"/>
                <a:sym typeface="Calibri"/>
              </a:endParaRPr>
            </a:p>
          </p:txBody>
        </p:sp>
        <p:cxnSp>
          <p:nvCxnSpPr>
            <p:cNvPr id="220" name="Google Shape;220;p29"/>
            <p:cNvCxnSpPr/>
            <p:nvPr/>
          </p:nvCxnSpPr>
          <p:spPr>
            <a:xfrm>
              <a:off x="0" y="673122"/>
              <a:ext cx="6572876"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221" name="Google Shape;221;p29"/>
            <p:cNvSpPr/>
            <p:nvPr/>
          </p:nvSpPr>
          <p:spPr>
            <a:xfrm>
              <a:off x="0" y="673122"/>
              <a:ext cx="6572876" cy="6725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txBox="1"/>
            <p:nvPr/>
          </p:nvSpPr>
          <p:spPr>
            <a:xfrm>
              <a:off x="0" y="673122"/>
              <a:ext cx="6572876" cy="672547"/>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Glokala folkhögskolan</a:t>
              </a:r>
              <a:endParaRPr/>
            </a:p>
          </p:txBody>
        </p:sp>
        <p:cxnSp>
          <p:nvCxnSpPr>
            <p:cNvPr id="223" name="Google Shape;223;p29"/>
            <p:cNvCxnSpPr/>
            <p:nvPr/>
          </p:nvCxnSpPr>
          <p:spPr>
            <a:xfrm>
              <a:off x="0" y="1345669"/>
              <a:ext cx="6572876"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224" name="Google Shape;224;p29"/>
            <p:cNvSpPr/>
            <p:nvPr/>
          </p:nvSpPr>
          <p:spPr>
            <a:xfrm>
              <a:off x="0" y="1345669"/>
              <a:ext cx="6572876" cy="6725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txBox="1"/>
            <p:nvPr/>
          </p:nvSpPr>
          <p:spPr>
            <a:xfrm>
              <a:off x="0" y="1345669"/>
              <a:ext cx="6572876" cy="672547"/>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Marieborgs folkhögskola</a:t>
              </a:r>
              <a:endParaRPr/>
            </a:p>
          </p:txBody>
        </p:sp>
        <p:cxnSp>
          <p:nvCxnSpPr>
            <p:cNvPr id="226" name="Google Shape;226;p29"/>
            <p:cNvCxnSpPr/>
            <p:nvPr/>
          </p:nvCxnSpPr>
          <p:spPr>
            <a:xfrm>
              <a:off x="0" y="2018216"/>
              <a:ext cx="6572876"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227" name="Google Shape;227;p29"/>
            <p:cNvSpPr/>
            <p:nvPr/>
          </p:nvSpPr>
          <p:spPr>
            <a:xfrm>
              <a:off x="0" y="2018216"/>
              <a:ext cx="6572876" cy="6725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txBox="1"/>
            <p:nvPr/>
          </p:nvSpPr>
          <p:spPr>
            <a:xfrm>
              <a:off x="0" y="2018216"/>
              <a:ext cx="6572876" cy="672547"/>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Medlefors folkhögskola</a:t>
              </a:r>
              <a:endParaRPr/>
            </a:p>
          </p:txBody>
        </p:sp>
        <p:cxnSp>
          <p:nvCxnSpPr>
            <p:cNvPr id="229" name="Google Shape;229;p29"/>
            <p:cNvCxnSpPr/>
            <p:nvPr/>
          </p:nvCxnSpPr>
          <p:spPr>
            <a:xfrm>
              <a:off x="0" y="2690764"/>
              <a:ext cx="6572876"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230" name="Google Shape;230;p29"/>
            <p:cNvSpPr/>
            <p:nvPr/>
          </p:nvSpPr>
          <p:spPr>
            <a:xfrm>
              <a:off x="0" y="2690764"/>
              <a:ext cx="6572876" cy="6725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txBox="1"/>
            <p:nvPr/>
          </p:nvSpPr>
          <p:spPr>
            <a:xfrm>
              <a:off x="0" y="2690764"/>
              <a:ext cx="6572876" cy="672547"/>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Valjevikens folkhögskola</a:t>
              </a:r>
              <a:endParaRPr sz="3100">
                <a:solidFill>
                  <a:schemeClr val="dk1"/>
                </a:solidFill>
                <a:latin typeface="Calibri"/>
                <a:ea typeface="Calibri"/>
                <a:cs typeface="Calibri"/>
                <a:sym typeface="Calibri"/>
              </a:endParaRPr>
            </a:p>
          </p:txBody>
        </p:sp>
        <p:cxnSp>
          <p:nvCxnSpPr>
            <p:cNvPr id="232" name="Google Shape;232;p29"/>
            <p:cNvCxnSpPr/>
            <p:nvPr/>
          </p:nvCxnSpPr>
          <p:spPr>
            <a:xfrm>
              <a:off x="0" y="3363311"/>
              <a:ext cx="6572876"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233" name="Google Shape;233;p29"/>
            <p:cNvSpPr/>
            <p:nvPr/>
          </p:nvSpPr>
          <p:spPr>
            <a:xfrm>
              <a:off x="0" y="3363311"/>
              <a:ext cx="6572876" cy="6725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txBox="1"/>
            <p:nvPr/>
          </p:nvSpPr>
          <p:spPr>
            <a:xfrm>
              <a:off x="0" y="3363311"/>
              <a:ext cx="6572876" cy="672547"/>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Stadsmissionens folkhögskola</a:t>
              </a:r>
              <a:endParaRPr sz="3100">
                <a:solidFill>
                  <a:schemeClr val="dk1"/>
                </a:solidFill>
                <a:latin typeface="Calibri"/>
                <a:ea typeface="Calibri"/>
                <a:cs typeface="Calibri"/>
                <a:sym typeface="Calibri"/>
              </a:endParaRPr>
            </a:p>
          </p:txBody>
        </p:sp>
        <p:cxnSp>
          <p:nvCxnSpPr>
            <p:cNvPr id="235" name="Google Shape;235;p29"/>
            <p:cNvCxnSpPr/>
            <p:nvPr/>
          </p:nvCxnSpPr>
          <p:spPr>
            <a:xfrm>
              <a:off x="0" y="4035858"/>
              <a:ext cx="6572876"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236" name="Google Shape;236;p29"/>
            <p:cNvSpPr/>
            <p:nvPr/>
          </p:nvSpPr>
          <p:spPr>
            <a:xfrm>
              <a:off x="0" y="4035858"/>
              <a:ext cx="6572876" cy="6725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txBox="1"/>
            <p:nvPr/>
          </p:nvSpPr>
          <p:spPr>
            <a:xfrm>
              <a:off x="0" y="4035858"/>
              <a:ext cx="6572876" cy="672547"/>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Röda Korsets folkhögskola</a:t>
              </a:r>
              <a:endParaRPr/>
            </a:p>
          </p:txBody>
        </p:sp>
      </p:grpSp>
      <p:pic>
        <p:nvPicPr>
          <p:cNvPr descr="En bild som visar karta&#10;&#10;Automatiskt genererad beskrivning" id="238" name="Google Shape;238;p29"/>
          <p:cNvPicPr preferRelativeResize="0"/>
          <p:nvPr/>
        </p:nvPicPr>
        <p:blipFill rotWithShape="1">
          <a:blip r:embed="rId3">
            <a:alphaModFix/>
          </a:blip>
          <a:srcRect b="0" l="0" r="0" t="0"/>
          <a:stretch/>
        </p:blipFill>
        <p:spPr>
          <a:xfrm>
            <a:off x="7183592" y="517999"/>
            <a:ext cx="3391074" cy="5766096"/>
          </a:xfrm>
          <a:prstGeom prst="rect">
            <a:avLst/>
          </a:prstGeom>
          <a:noFill/>
          <a:ln>
            <a:noFill/>
          </a:ln>
        </p:spPr>
      </p:pic>
      <p:sp>
        <p:nvSpPr>
          <p:cNvPr id="239" name="Google Shape;239;p29"/>
          <p:cNvSpPr/>
          <p:nvPr/>
        </p:nvSpPr>
        <p:spPr>
          <a:xfrm>
            <a:off x="9565242" y="2207673"/>
            <a:ext cx="904126" cy="299221"/>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Medlefors</a:t>
            </a:r>
            <a:endParaRPr/>
          </a:p>
        </p:txBody>
      </p:sp>
      <p:sp>
        <p:nvSpPr>
          <p:cNvPr id="240" name="Google Shape;240;p29"/>
          <p:cNvSpPr/>
          <p:nvPr/>
        </p:nvSpPr>
        <p:spPr>
          <a:xfrm>
            <a:off x="9054188" y="4201496"/>
            <a:ext cx="1243172" cy="299221"/>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Stadsmissionen</a:t>
            </a:r>
            <a:endParaRPr/>
          </a:p>
        </p:txBody>
      </p:sp>
      <p:sp>
        <p:nvSpPr>
          <p:cNvPr id="241" name="Google Shape;241;p29"/>
          <p:cNvSpPr/>
          <p:nvPr/>
        </p:nvSpPr>
        <p:spPr>
          <a:xfrm>
            <a:off x="9054188" y="4500717"/>
            <a:ext cx="942567" cy="299221"/>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Röda korset</a:t>
            </a:r>
            <a:endParaRPr/>
          </a:p>
        </p:txBody>
      </p:sp>
      <p:sp>
        <p:nvSpPr>
          <p:cNvPr id="242" name="Google Shape;242;p29"/>
          <p:cNvSpPr/>
          <p:nvPr/>
        </p:nvSpPr>
        <p:spPr>
          <a:xfrm>
            <a:off x="8446683" y="4943574"/>
            <a:ext cx="862086" cy="299221"/>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Marieborg</a:t>
            </a:r>
            <a:endParaRPr sz="1200">
              <a:solidFill>
                <a:schemeClr val="dk1"/>
              </a:solidFill>
              <a:latin typeface="Calibri"/>
              <a:ea typeface="Calibri"/>
              <a:cs typeface="Calibri"/>
              <a:sym typeface="Calibri"/>
            </a:endParaRPr>
          </a:p>
        </p:txBody>
      </p:sp>
      <p:sp>
        <p:nvSpPr>
          <p:cNvPr id="243" name="Google Shape;243;p29"/>
          <p:cNvSpPr/>
          <p:nvPr/>
        </p:nvSpPr>
        <p:spPr>
          <a:xfrm>
            <a:off x="7313019" y="4422924"/>
            <a:ext cx="942567" cy="299221"/>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Dalsland</a:t>
            </a:r>
            <a:endParaRPr/>
          </a:p>
        </p:txBody>
      </p:sp>
      <p:sp>
        <p:nvSpPr>
          <p:cNvPr id="244" name="Google Shape;244;p29"/>
          <p:cNvSpPr/>
          <p:nvPr/>
        </p:nvSpPr>
        <p:spPr>
          <a:xfrm>
            <a:off x="8406442" y="5536041"/>
            <a:ext cx="942567" cy="299221"/>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Valjeviken</a:t>
            </a:r>
            <a:endParaRPr sz="1200">
              <a:solidFill>
                <a:schemeClr val="dk1"/>
              </a:solidFill>
              <a:latin typeface="Calibri"/>
              <a:ea typeface="Calibri"/>
              <a:cs typeface="Calibri"/>
              <a:sym typeface="Calibri"/>
            </a:endParaRPr>
          </a:p>
        </p:txBody>
      </p:sp>
      <p:sp>
        <p:nvSpPr>
          <p:cNvPr id="245" name="Google Shape;245;p29"/>
          <p:cNvSpPr/>
          <p:nvPr/>
        </p:nvSpPr>
        <p:spPr>
          <a:xfrm>
            <a:off x="8145226" y="5913055"/>
            <a:ext cx="778181" cy="293246"/>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Glokala</a:t>
            </a:r>
            <a:endParaRPr sz="1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9C3AF"/>
        </a:solidFill>
      </p:bgPr>
    </p:bg>
    <p:spTree>
      <p:nvGrpSpPr>
        <p:cNvPr id="250" name="Shape 250"/>
        <p:cNvGrpSpPr/>
        <p:nvPr/>
      </p:nvGrpSpPr>
      <p:grpSpPr>
        <a:xfrm>
          <a:off x="0" y="0"/>
          <a:ext cx="0" cy="0"/>
          <a:chOff x="0" y="0"/>
          <a:chExt cx="0" cy="0"/>
        </a:xfrm>
      </p:grpSpPr>
      <p:sp>
        <p:nvSpPr>
          <p:cNvPr id="251" name="Google Shape;251;p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Kommentar</a:t>
            </a:r>
            <a:endParaRPr/>
          </a:p>
        </p:txBody>
      </p:sp>
      <p:sp>
        <p:nvSpPr>
          <p:cNvPr id="252" name="Google Shape;252;p3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a:t>Detta ÄR tematiskt arbete. Ni kommer känna igen er!</a:t>
            </a:r>
            <a:endParaRPr/>
          </a:p>
          <a:p>
            <a:pPr indent="0" lvl="0" marL="0" rtl="0" algn="l">
              <a:spcBef>
                <a:spcPts val="1000"/>
              </a:spcBef>
              <a:spcAft>
                <a:spcPts val="0"/>
              </a:spcAft>
              <a:buNone/>
            </a:pPr>
            <a:r>
              <a:rPr lang="en-US"/>
              <a:t>Vad kan bidra in i vår verksamhet (som jag ser det)?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förslag på övningar, </a:t>
            </a:r>
            <a:endParaRPr/>
          </a:p>
          <a:p>
            <a:pPr indent="0" lvl="0" marL="0" rtl="0" algn="l">
              <a:spcBef>
                <a:spcPts val="1000"/>
              </a:spcBef>
              <a:spcAft>
                <a:spcPts val="0"/>
              </a:spcAft>
              <a:buNone/>
            </a:pPr>
            <a:r>
              <a:rPr lang="en-US"/>
              <a:t>input från andra lärare i Metodbanken</a:t>
            </a:r>
            <a:endParaRPr/>
          </a:p>
          <a:p>
            <a:pPr indent="0" lvl="0" marL="0" rtl="0" algn="l">
              <a:spcBef>
                <a:spcPts val="1000"/>
              </a:spcBef>
              <a:spcAft>
                <a:spcPts val="0"/>
              </a:spcAft>
              <a:buNone/>
            </a:pPr>
            <a:r>
              <a:rPr lang="en-US"/>
              <a:t>samarbete med andra folkhögskolor och metodutvecklare</a:t>
            </a:r>
            <a:endParaRPr/>
          </a:p>
          <a:p>
            <a:pPr indent="0" lvl="0" marL="0" rtl="0" algn="l">
              <a:spcBef>
                <a:spcPts val="1000"/>
              </a:spcBef>
              <a:spcAft>
                <a:spcPts val="0"/>
              </a:spcAft>
              <a:buClr>
                <a:schemeClr val="dk1"/>
              </a:buClr>
              <a:buSzPts val="1100"/>
              <a:buFont typeface="Arial"/>
              <a:buNone/>
            </a:pPr>
            <a:r>
              <a:rPr lang="en-US"/>
              <a:t>t</a:t>
            </a:r>
            <a:r>
              <a:rPr lang="en-US"/>
              <a:t>emaarbete och folkbildning i centrum</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Inte minst: Vi gör det tillsammans! </a:t>
            </a:r>
            <a:endParaRPr/>
          </a:p>
          <a:p>
            <a:pPr indent="0" lvl="0" marL="0" rtl="0" algn="l">
              <a:spcBef>
                <a:spcPts val="1000"/>
              </a:spcBef>
              <a:spcAft>
                <a:spcPts val="0"/>
              </a:spcAft>
              <a:buNone/>
            </a:pP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3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1"/>
          <p:cNvSpPr txBox="1"/>
          <p:nvPr>
            <p:ph type="title"/>
          </p:nvPr>
        </p:nvSpPr>
        <p:spPr>
          <a:xfrm>
            <a:off x="2849470" y="65214"/>
            <a:ext cx="4977976" cy="145599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Regeringens ungdomspolitiska mål</a:t>
            </a:r>
            <a:endParaRPr/>
          </a:p>
        </p:txBody>
      </p:sp>
      <p:pic>
        <p:nvPicPr>
          <p:cNvPr descr="Startsida Regeringen.se" id="260" name="Google Shape;260;p31"/>
          <p:cNvPicPr preferRelativeResize="0"/>
          <p:nvPr/>
        </p:nvPicPr>
        <p:blipFill rotWithShape="1">
          <a:blip r:embed="rId3">
            <a:alphaModFix/>
          </a:blip>
          <a:srcRect b="0" l="0" r="77566" t="0"/>
          <a:stretch/>
        </p:blipFill>
        <p:spPr>
          <a:xfrm>
            <a:off x="791171" y="266582"/>
            <a:ext cx="1503921" cy="1863700"/>
          </a:xfrm>
          <a:prstGeom prst="rect">
            <a:avLst/>
          </a:prstGeom>
          <a:noFill/>
          <a:ln>
            <a:noFill/>
          </a:ln>
        </p:spPr>
      </p:pic>
      <p:grpSp>
        <p:nvGrpSpPr>
          <p:cNvPr id="261" name="Google Shape;261;p31"/>
          <p:cNvGrpSpPr/>
          <p:nvPr/>
        </p:nvGrpSpPr>
        <p:grpSpPr>
          <a:xfrm flipH="1">
            <a:off x="9676747" y="-4155"/>
            <a:ext cx="2514948" cy="2174333"/>
            <a:chOff x="-305" y="-4155"/>
            <a:chExt cx="2514948" cy="2174333"/>
          </a:xfrm>
        </p:grpSpPr>
        <p:sp>
          <p:nvSpPr>
            <p:cNvPr id="262" name="Google Shape;262;p31"/>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31"/>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31"/>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Calibri"/>
                <a:ea typeface="Calibri"/>
                <a:cs typeface="Calibri"/>
                <a:sym typeface="Calibri"/>
              </a:endParaRPr>
            </a:p>
          </p:txBody>
        </p:sp>
        <p:sp>
          <p:nvSpPr>
            <p:cNvPr id="265" name="Google Shape;265;p31"/>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66" name="Google Shape;266;p31"/>
          <p:cNvPicPr preferRelativeResize="0"/>
          <p:nvPr/>
        </p:nvPicPr>
        <p:blipFill rotWithShape="1">
          <a:blip r:embed="rId4">
            <a:alphaModFix/>
          </a:blip>
          <a:srcRect b="0" l="0" r="0" t="0"/>
          <a:stretch/>
        </p:blipFill>
        <p:spPr>
          <a:xfrm>
            <a:off x="885300" y="3343012"/>
            <a:ext cx="6121947" cy="1008528"/>
          </a:xfrm>
          <a:prstGeom prst="rect">
            <a:avLst/>
          </a:prstGeom>
          <a:noFill/>
          <a:ln>
            <a:noFill/>
          </a:ln>
        </p:spPr>
      </p:pic>
      <p:sp>
        <p:nvSpPr>
          <p:cNvPr id="267" name="Google Shape;267;p31"/>
          <p:cNvSpPr txBox="1"/>
          <p:nvPr>
            <p:ph idx="1" type="body"/>
          </p:nvPr>
        </p:nvSpPr>
        <p:spPr>
          <a:xfrm>
            <a:off x="2849867" y="634527"/>
            <a:ext cx="8136380" cy="30550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0" i="0" lang="en-US" sz="2400">
                <a:solidFill>
                  <a:schemeClr val="dk2"/>
                </a:solidFill>
                <a:latin typeface="Open Sans Light"/>
                <a:ea typeface="Open Sans Light"/>
                <a:cs typeface="Open Sans Light"/>
                <a:sym typeface="Open Sans Light"/>
              </a:rPr>
              <a:t>”Alla ungdomar ska ha goda levnadsvillkor, </a:t>
            </a:r>
            <a:br>
              <a:rPr b="0" i="0" lang="en-US" sz="2400">
                <a:solidFill>
                  <a:schemeClr val="dk2"/>
                </a:solidFill>
                <a:latin typeface="Open Sans Light"/>
                <a:ea typeface="Open Sans Light"/>
                <a:cs typeface="Open Sans Light"/>
                <a:sym typeface="Open Sans Light"/>
              </a:rPr>
            </a:br>
            <a:r>
              <a:rPr b="0" i="0" lang="en-US" sz="2400">
                <a:solidFill>
                  <a:schemeClr val="dk2"/>
                </a:solidFill>
                <a:latin typeface="Open Sans Light"/>
                <a:ea typeface="Open Sans Light"/>
                <a:cs typeface="Open Sans Light"/>
                <a:sym typeface="Open Sans Light"/>
              </a:rPr>
              <a:t>makt att forma sina liv </a:t>
            </a:r>
            <a:br>
              <a:rPr b="0" i="0" lang="en-US" sz="2400">
                <a:solidFill>
                  <a:schemeClr val="dk2"/>
                </a:solidFill>
                <a:latin typeface="Open Sans Light"/>
                <a:ea typeface="Open Sans Light"/>
                <a:cs typeface="Open Sans Light"/>
                <a:sym typeface="Open Sans Light"/>
              </a:rPr>
            </a:br>
            <a:r>
              <a:rPr b="0" i="0" lang="en-US" sz="2400">
                <a:solidFill>
                  <a:schemeClr val="dk2"/>
                </a:solidFill>
                <a:latin typeface="Open Sans Light"/>
                <a:ea typeface="Open Sans Light"/>
                <a:cs typeface="Open Sans Light"/>
                <a:sym typeface="Open Sans Light"/>
              </a:rPr>
              <a:t>och inflytande över samhällsutvecklingen.”</a:t>
            </a:r>
            <a:endParaRPr sz="2400">
              <a:solidFill>
                <a:schemeClr val="dk2"/>
              </a:solidFill>
            </a:endParaRPr>
          </a:p>
        </p:txBody>
      </p:sp>
      <p:sp>
        <p:nvSpPr>
          <p:cNvPr id="268" name="Google Shape;268;p31"/>
          <p:cNvSpPr txBox="1"/>
          <p:nvPr/>
        </p:nvSpPr>
        <p:spPr>
          <a:xfrm>
            <a:off x="559148" y="4306846"/>
            <a:ext cx="8751840"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2"/>
              </a:buClr>
              <a:buSzPts val="1800"/>
              <a:buFont typeface="Arial"/>
              <a:buChar char="•"/>
            </a:pPr>
            <a:r>
              <a:rPr i="0" lang="en-US" sz="1800" u="none" strike="noStrike">
                <a:solidFill>
                  <a:schemeClr val="dk2"/>
                </a:solidFill>
                <a:latin typeface="Open Sans Light"/>
                <a:ea typeface="Open Sans Light"/>
                <a:cs typeface="Open Sans Light"/>
                <a:sym typeface="Open Sans Light"/>
              </a:rPr>
              <a:t>Ungefär 4 av 10 unga vill </a:t>
            </a:r>
            <a:r>
              <a:rPr lang="en-US" sz="1800">
                <a:solidFill>
                  <a:schemeClr val="dk2"/>
                </a:solidFill>
                <a:latin typeface="Open Sans Light"/>
                <a:ea typeface="Open Sans Light"/>
                <a:cs typeface="Open Sans Light"/>
                <a:sym typeface="Open Sans Light"/>
              </a:rPr>
              <a:t>vara med och påverka i frågor som rör kommunen, men k</a:t>
            </a:r>
            <a:r>
              <a:rPr i="0" lang="en-US" sz="1800" u="none" strike="noStrike">
                <a:solidFill>
                  <a:schemeClr val="dk2"/>
                </a:solidFill>
                <a:latin typeface="Open Sans Light"/>
                <a:ea typeface="Open Sans Light"/>
                <a:cs typeface="Open Sans Light"/>
                <a:sym typeface="Open Sans Light"/>
              </a:rPr>
              <a:t>nappt två av tio unga upplever att de har möjlighet att föra fram sina åsikter till de som bestämmer i kommunen. </a:t>
            </a:r>
            <a:endParaRPr/>
          </a:p>
          <a:p>
            <a:pPr indent="0" lvl="0" marL="0" marR="0" rtl="0" algn="l">
              <a:spcBef>
                <a:spcPts val="0"/>
              </a:spcBef>
              <a:spcAft>
                <a:spcPts val="0"/>
              </a:spcAft>
              <a:buNone/>
            </a:pPr>
            <a:r>
              <a:t/>
            </a:r>
            <a:endParaRPr i="0" sz="1800" u="none" strike="noStrike">
              <a:solidFill>
                <a:schemeClr val="dk2"/>
              </a:solidFill>
              <a:latin typeface="Open Sans Light"/>
              <a:ea typeface="Open Sans Light"/>
              <a:cs typeface="Open Sans Light"/>
              <a:sym typeface="Open Sans Light"/>
            </a:endParaRPr>
          </a:p>
          <a:p>
            <a:pPr indent="-342900" lvl="0" marL="342900" marR="0" rtl="0" algn="l">
              <a:spcBef>
                <a:spcPts val="0"/>
              </a:spcBef>
              <a:spcAft>
                <a:spcPts val="0"/>
              </a:spcAft>
              <a:buClr>
                <a:schemeClr val="dk2"/>
              </a:buClr>
              <a:buSzPts val="1800"/>
              <a:buFont typeface="Arial"/>
              <a:buChar char="•"/>
            </a:pPr>
            <a:r>
              <a:rPr i="0" lang="en-US" sz="1800" u="none" strike="noStrike">
                <a:solidFill>
                  <a:schemeClr val="dk2"/>
                </a:solidFill>
                <a:latin typeface="Open Sans Light"/>
                <a:ea typeface="Open Sans Light"/>
                <a:cs typeface="Open Sans Light"/>
                <a:sym typeface="Open Sans Light"/>
              </a:rPr>
              <a:t>Det är skillnad på engagemang mellan olika grupper. </a:t>
            </a:r>
            <a:endParaRPr/>
          </a:p>
        </p:txBody>
      </p:sp>
      <p:sp>
        <p:nvSpPr>
          <p:cNvPr id="269" name="Google Shape;269;p31"/>
          <p:cNvSpPr txBox="1"/>
          <p:nvPr/>
        </p:nvSpPr>
        <p:spPr>
          <a:xfrm>
            <a:off x="6913118" y="6022022"/>
            <a:ext cx="5082136"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u="sng">
                <a:solidFill>
                  <a:schemeClr val="dk1"/>
                </a:solidFill>
                <a:latin typeface="Calibri"/>
                <a:ea typeface="Calibri"/>
                <a:cs typeface="Calibri"/>
                <a:sym typeface="Calibri"/>
                <a:hlinkClick r:id="rId5">
                  <a:extLst>
                    <a:ext uri="{A12FA001-AC4F-418D-AE19-62706E023703}">
                      <ahyp:hlinkClr val="tx"/>
                    </a:ext>
                  </a:extLst>
                </a:hlinkClick>
              </a:rPr>
              <a:t>fokus-19-det-vore-ju-roligt-om-de-fragade-nan-gang.pdf (mucf.se)</a:t>
            </a:r>
            <a:br>
              <a:rPr lang="en-US" sz="1400">
                <a:solidFill>
                  <a:schemeClr val="dk1"/>
                </a:solidFill>
                <a:latin typeface="Calibri"/>
                <a:ea typeface="Calibri"/>
                <a:cs typeface="Calibri"/>
                <a:sym typeface="Calibri"/>
              </a:rPr>
            </a:br>
            <a:r>
              <a:rPr lang="en-US" sz="1400" u="sng">
                <a:solidFill>
                  <a:schemeClr val="dk1"/>
                </a:solidFill>
                <a:latin typeface="Calibri"/>
                <a:ea typeface="Calibri"/>
                <a:cs typeface="Calibri"/>
                <a:sym typeface="Calibri"/>
                <a:hlinkClick r:id="rId6">
                  <a:extLst>
                    <a:ext uri="{A12FA001-AC4F-418D-AE19-62706E023703}">
                      <ahyp:hlinkClr val="tx"/>
                    </a:ext>
                  </a:extLst>
                </a:hlinkClick>
              </a:rPr>
              <a:t>Goda levnadsvillkor för många, men inte för alla | MUCF</a:t>
            </a:r>
            <a:endParaRPr sz="1400">
              <a:solidFill>
                <a:schemeClr val="dk1"/>
              </a:solidFill>
              <a:latin typeface="Calibri"/>
              <a:ea typeface="Calibri"/>
              <a:cs typeface="Calibri"/>
              <a:sym typeface="Calibri"/>
            </a:endParaRPr>
          </a:p>
          <a:p>
            <a:pPr indent="0" lvl="0" marL="0" marR="0" rtl="0" algn="r">
              <a:spcBef>
                <a:spcPts val="0"/>
              </a:spcBef>
              <a:spcAft>
                <a:spcPts val="0"/>
              </a:spcAft>
              <a:buNone/>
            </a:pPr>
            <a:r>
              <a:rPr lang="en-US" sz="1400" u="sng">
                <a:solidFill>
                  <a:schemeClr val="dk1"/>
                </a:solidFill>
                <a:latin typeface="Calibri"/>
                <a:ea typeface="Calibri"/>
                <a:cs typeface="Calibri"/>
                <a:sym typeface="Calibri"/>
                <a:hlinkClick r:id="rId7">
                  <a:extLst>
                    <a:ext uri="{A12FA001-AC4F-418D-AE19-62706E023703}">
                      <ahyp:hlinkClr val="tx"/>
                    </a:ext>
                  </a:extLst>
                </a:hlinkClick>
              </a:rPr>
              <a:t>Fokus 21 - Vilja att förändra | MUCF</a:t>
            </a:r>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9C3AF"/>
        </a:solidFill>
      </p:bgPr>
    </p:bg>
    <p:spTree>
      <p:nvGrpSpPr>
        <p:cNvPr id="274" name="Shape 274"/>
        <p:cNvGrpSpPr/>
        <p:nvPr/>
      </p:nvGrpSpPr>
      <p:grpSpPr>
        <a:xfrm>
          <a:off x="0" y="0"/>
          <a:ext cx="0" cy="0"/>
          <a:chOff x="0" y="0"/>
          <a:chExt cx="0" cy="0"/>
        </a:xfrm>
      </p:grpSpPr>
      <p:sp>
        <p:nvSpPr>
          <p:cNvPr id="275" name="Google Shape;275;p32"/>
          <p:cNvSpPr txBox="1"/>
          <p:nvPr>
            <p:ph type="title"/>
          </p:nvPr>
        </p:nvSpPr>
        <p:spPr>
          <a:xfrm>
            <a:off x="358909" y="3385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”Ett engagerande mikrokosmos”</a:t>
            </a:r>
            <a:endParaRPr/>
          </a:p>
        </p:txBody>
      </p:sp>
      <p:grpSp>
        <p:nvGrpSpPr>
          <p:cNvPr id="276" name="Google Shape;276;p32"/>
          <p:cNvGrpSpPr/>
          <p:nvPr/>
        </p:nvGrpSpPr>
        <p:grpSpPr>
          <a:xfrm>
            <a:off x="857185" y="1576488"/>
            <a:ext cx="5916385" cy="4352400"/>
            <a:chOff x="0" y="0"/>
            <a:chExt cx="5916385" cy="4352400"/>
          </a:xfrm>
        </p:grpSpPr>
        <p:sp>
          <p:nvSpPr>
            <p:cNvPr id="277" name="Google Shape;277;p32"/>
            <p:cNvSpPr/>
            <p:nvPr/>
          </p:nvSpPr>
          <p:spPr>
            <a:xfrm>
              <a:off x="0" y="0"/>
              <a:ext cx="5916385" cy="4352400"/>
            </a:xfrm>
            <a:prstGeom prst="roundRect">
              <a:avLst>
                <a:gd fmla="val 16667" name="adj"/>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nvSpPr>
          <p:spPr>
            <a:xfrm>
              <a:off x="212467" y="212467"/>
              <a:ext cx="5491451" cy="3927466"/>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 Deltagare på allmän kurs tycks värdera sitt ideella engagemang som lägre än deltagare på särskild kurs.</a:t>
              </a:r>
              <a:endParaRPr/>
            </a:p>
            <a:p>
              <a:pPr indent="0" lvl="0" marL="0" marR="0" rtl="0" algn="l">
                <a:lnSpc>
                  <a:spcPct val="90000"/>
                </a:lnSpc>
                <a:spcBef>
                  <a:spcPts val="1085"/>
                </a:spcBef>
                <a:spcAft>
                  <a:spcPts val="0"/>
                </a:spcAft>
                <a:buClr>
                  <a:schemeClr val="lt1"/>
                </a:buClr>
                <a:buSzPts val="3100"/>
                <a:buFont typeface="Calibri"/>
                <a:buNone/>
              </a:pPr>
              <a:r>
                <a:rPr lang="en-US" sz="3100">
                  <a:solidFill>
                    <a:schemeClr val="lt1"/>
                  </a:solidFill>
                  <a:latin typeface="Calibri"/>
                  <a:ea typeface="Calibri"/>
                  <a:cs typeface="Calibri"/>
                  <a:sym typeface="Calibri"/>
                </a:rPr>
                <a:t>-Den generella tilliten är exceptionellt låg bland dem som går allmän kurs och samtidigt hög bland dem på särskild kurs.  </a:t>
              </a:r>
              <a:endParaRPr/>
            </a:p>
          </p:txBody>
        </p:sp>
      </p:grpSp>
      <p:sp>
        <p:nvSpPr>
          <p:cNvPr id="279" name="Google Shape;279;p32"/>
          <p:cNvSpPr txBox="1"/>
          <p:nvPr/>
        </p:nvSpPr>
        <p:spPr>
          <a:xfrm>
            <a:off x="838200" y="6292811"/>
            <a:ext cx="9235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Källa: </a:t>
            </a:r>
            <a:r>
              <a:rPr lang="en-US" sz="1800" u="sng">
                <a:solidFill>
                  <a:schemeClr val="dk1"/>
                </a:solidFill>
                <a:latin typeface="Calibri"/>
                <a:ea typeface="Calibri"/>
                <a:cs typeface="Calibri"/>
                <a:sym typeface="Calibri"/>
                <a:hlinkClick r:id="rId3">
                  <a:extLst>
                    <a:ext uri="{A12FA001-AC4F-418D-AE19-62706E023703}">
                      <ahyp:hlinkClr val="tx"/>
                    </a:ext>
                  </a:extLst>
                </a:hlinkClick>
              </a:rPr>
              <a:t>ett-engagerande-mikrokosmos-2021-webb.pdf (folkbildningsradet.se)</a:t>
            </a:r>
            <a:endParaRPr sz="1800">
              <a:solidFill>
                <a:schemeClr val="dk1"/>
              </a:solidFill>
              <a:latin typeface="Calibri"/>
              <a:ea typeface="Calibri"/>
              <a:cs typeface="Calibri"/>
              <a:sym typeface="Calibri"/>
            </a:endParaRPr>
          </a:p>
        </p:txBody>
      </p:sp>
      <p:pic>
        <p:nvPicPr>
          <p:cNvPr id="280" name="Google Shape;280;p32"/>
          <p:cNvPicPr preferRelativeResize="0"/>
          <p:nvPr/>
        </p:nvPicPr>
        <p:blipFill rotWithShape="1">
          <a:blip r:embed="rId4">
            <a:alphaModFix/>
          </a:blip>
          <a:srcRect b="8241" l="34444" r="35972" t="14320"/>
          <a:stretch/>
        </p:blipFill>
        <p:spPr>
          <a:xfrm>
            <a:off x="7948149" y="681036"/>
            <a:ext cx="3606800" cy="53106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3"/>
          <p:cNvSpPr txBox="1"/>
          <p:nvPr/>
        </p:nvSpPr>
        <p:spPr>
          <a:xfrm>
            <a:off x="3086538" y="898657"/>
            <a:ext cx="8155259" cy="998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Open Sans Light"/>
              <a:buNone/>
            </a:pPr>
            <a:r>
              <a:rPr b="1" lang="en-US" sz="4000">
                <a:solidFill>
                  <a:schemeClr val="dk1"/>
                </a:solidFill>
                <a:latin typeface="Open Sans Light"/>
                <a:ea typeface="Open Sans Light"/>
                <a:cs typeface="Open Sans Light"/>
                <a:sym typeface="Open Sans Light"/>
              </a:rPr>
              <a:t>Metod: Jag – Vi – Världen</a:t>
            </a:r>
            <a:endParaRPr/>
          </a:p>
          <a:p>
            <a:pPr indent="0" lvl="0" marL="0" marR="0" rtl="0" algn="l">
              <a:lnSpc>
                <a:spcPct val="90000"/>
              </a:lnSpc>
              <a:spcBef>
                <a:spcPts val="0"/>
              </a:spcBef>
              <a:spcAft>
                <a:spcPts val="0"/>
              </a:spcAft>
              <a:buClr>
                <a:schemeClr val="dk1"/>
              </a:buClr>
              <a:buSzPts val="4000"/>
              <a:buFont typeface="Calibri"/>
              <a:buNone/>
            </a:pPr>
            <a:r>
              <a:t/>
            </a:r>
            <a:endParaRPr b="1" sz="4000">
              <a:solidFill>
                <a:schemeClr val="dk1"/>
              </a:solidFill>
              <a:latin typeface="Calibri"/>
              <a:ea typeface="Calibri"/>
              <a:cs typeface="Calibri"/>
              <a:sym typeface="Calibri"/>
            </a:endParaRPr>
          </a:p>
        </p:txBody>
      </p:sp>
      <p:sp>
        <p:nvSpPr>
          <p:cNvPr id="287" name="Google Shape;287;p33"/>
          <p:cNvSpPr txBox="1"/>
          <p:nvPr/>
        </p:nvSpPr>
        <p:spPr>
          <a:xfrm>
            <a:off x="3086538" y="1851790"/>
            <a:ext cx="657287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20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000">
              <a:solidFill>
                <a:srgbClr val="000000"/>
              </a:solidFill>
              <a:latin typeface="Arial"/>
              <a:ea typeface="Arial"/>
              <a:cs typeface="Arial"/>
              <a:sym typeface="Arial"/>
            </a:endParaRPr>
          </a:p>
        </p:txBody>
      </p:sp>
      <p:pic>
        <p:nvPicPr>
          <p:cNvPr id="288" name="Google Shape;288;p33"/>
          <p:cNvPicPr preferRelativeResize="0"/>
          <p:nvPr/>
        </p:nvPicPr>
        <p:blipFill rotWithShape="1">
          <a:blip r:embed="rId3">
            <a:alphaModFix/>
          </a:blip>
          <a:srcRect b="0" l="0" r="0" t="0"/>
          <a:stretch/>
        </p:blipFill>
        <p:spPr>
          <a:xfrm>
            <a:off x="2224114" y="2559676"/>
            <a:ext cx="7901404" cy="19276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