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2" r:id="rId9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3343-2A17-2DAD-8FAA-36B79B4E68B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Klicka här för att ändra mall för rubrikformat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7016C-4F30-EF2B-1023-B60EA60785E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Klicka här för att ändra mall för underrubrikformat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A7C-5FA4-1241-1D1A-D5C2E6394C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009871-FD5E-4BC5-96B6-7F8E4F896565}" type="datetime1">
              <a:rPr lang="en-SE"/>
              <a:pPr lvl="0"/>
              <a:t>2024-06-20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460F4-45EB-6B2B-F58F-164FDD33E3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94C3-C128-86A9-9A6D-EDE5B1D42B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8EE35D-0499-41CC-98A4-EF3BF3C43E5F}" type="slidenum"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118776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FAC8F-749F-074F-DD21-7DC6BB16315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Klicka här för att ändra mall för rubrikformat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9313AA-D803-348B-0D32-9A23E74E460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7C999-DD38-FCCA-7EF4-7F1F05076E9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DE1FC0-018E-44AF-A05A-4D996C0E5EDB}" type="datetime1">
              <a:rPr lang="en-SE"/>
              <a:pPr lvl="0"/>
              <a:t>2024-06-20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B4FF6-D800-942D-5548-1BE2F0B42A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A53DD-92AB-D784-8722-CC9E0BC02E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E342DA-CF7A-4EFF-8E7F-EBB9861D93FE}" type="slidenum"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363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F099C-27CF-D853-A414-F4CA313D40A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Klicka här för att ändra mall för rubrikformat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6ED88-D040-1234-C988-423B73F28CF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483BB-50C1-9461-E5FB-0DEE555862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17E19C-31AD-46D0-B817-7DF197546329}" type="datetime1">
              <a:rPr lang="en-SE"/>
              <a:pPr lvl="0"/>
              <a:t>2024-06-20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D8045-E9E7-4D83-306E-C5CFECCE15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0838E-B821-26AB-4920-65B771382F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9A753B-CAC5-41C8-B97F-44EA0C7486FF}" type="slidenum"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3031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27ECB-40A8-CFB4-4B10-6FB97A105E9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Klicka här för att ändra mall för rubrikformat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64DF9-971B-AE99-A77B-77EE954373B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7759B-6B7B-29F1-F573-0B7F7F08C9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65FBE1-AD23-471C-85D5-9147038C5D62}" type="datetime1">
              <a:rPr lang="en-SE"/>
              <a:pPr lvl="0"/>
              <a:t>2024-06-20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8257E-D8AF-C348-0ABC-8F09C01E55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34A48-162A-C816-41C3-E42BEC3BCB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0A69AD-2796-42EA-A2F4-BA1A74942431}" type="slidenum"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9194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EE871-F046-8B86-96A2-45F1DE8EE5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Klicka här för att ändra mall för rubrikformat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BA50A-D0E8-C3CE-3380-46B4058D2B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Klicka här för att ändra format på bakgrundstexten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EDCE2-6E3A-2134-77B5-AA86174C68F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9684E6-B597-49F9-A97A-3132F23841CC}" type="datetime1">
              <a:rPr lang="en-SE"/>
              <a:pPr lvl="0"/>
              <a:t>2024-06-20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4644A-499D-E12D-BF78-4EFC2DFD67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EB4B9-53D4-DEA1-E8A1-4400A135A6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F68D22-3B85-47A6-9E81-A20D22D2E448}" type="slidenum"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331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A2BA4-7478-8345-085A-C0A1588A70E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Klicka här för att ändra mall för rubrikformat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E6FA-8C25-5317-D0DC-B065459F211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05239-F5D9-4EAA-F083-48275E79B5B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7FC7B-E443-050F-E5ED-7FB144DA34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CF072A-E6B4-4E83-8462-54C34494D8E5}" type="datetime1">
              <a:rPr lang="en-SE"/>
              <a:pPr lvl="0"/>
              <a:t>2024-06-20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BDE85-0056-C898-885E-A5CA7BA377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91138-A1AC-68B0-F78F-39F05E27BB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E13B79-D21D-4126-8237-22BB3F702BEF}" type="slidenum"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6243936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CAB4-4D50-616C-2222-EC6C96830C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Klicka här för att ändra mall för rubrikformat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06740-EA78-BDC1-927F-E29E65EC6F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Klicka här för att ändra format på bakgrundstexten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CF498-8A32-F3B3-908C-0EDF6FC874F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FB82DD-BD3E-0D41-7E2D-2289B5F9F2E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Klicka här för att ändra format på bakgrundstexten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97B8C3-5E9E-A92E-52D9-F1F1769A54F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6A5E66-C5A6-0EAD-7E67-494A99088AA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20E934-2D06-4669-8C2F-57BAA43187F0}" type="datetime1">
              <a:rPr lang="en-SE"/>
              <a:pPr lvl="0"/>
              <a:t>2024-06-20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533A9F-3580-B717-78F9-22978D7B5D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C68CF7-D736-741B-A99C-F198BAB76D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6250C9-808A-4A3C-A676-70A2F5F13F5A}" type="slidenum"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770707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DA5F-CC26-DE03-BD8E-84C9EFDD213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Klicka här för att ändra mall för rubrikformat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91238-484A-0E74-2A01-1A62490032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C6748B-CC50-44EF-8748-71AA7D15105E}" type="datetime1">
              <a:rPr lang="en-SE"/>
              <a:pPr lvl="0"/>
              <a:t>2024-06-20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CA07E-C4C7-B132-2875-B1B3E5F755A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12FBF-BF1E-AC80-8FB1-89DF8B2081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EE015B-210A-437F-AB01-1C437D82EE16}" type="slidenum"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7144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F02F0-F728-824B-F7D6-15D10B8D34F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F6AE0C-936C-469A-AA12-85447FED9040}" type="datetime1">
              <a:rPr lang="en-SE"/>
              <a:pPr lvl="0"/>
              <a:t>2024-06-20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1E9410-7283-F1A3-D071-9FD2A3C18E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26207-7C93-56C8-350D-A4A488AABE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DA3318-2398-4E70-B8D9-1AA6C9190563}" type="slidenum"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7465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D50FD-4AD0-8DFE-DEEB-32479B0EF8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Klicka här för att ändra mall för rubrikformat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48CB2-E7B6-5863-4BF0-9AE62E3C1D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3A0EC-CE49-E92B-27FA-DE49FC7D565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Klicka här för att ändra format på bakgrundstexten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2E5DE-57B8-78B1-5069-2D478C20C7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E701F1-2FF7-453B-AAF7-CF5B2F46643A}" type="datetime1">
              <a:rPr lang="en-SE"/>
              <a:pPr lvl="0"/>
              <a:t>2024-06-20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1BB56-7095-8D80-DC01-92DF3665F7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62A1C-8294-961C-99B7-239003954D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71556D-15FD-4116-BAED-EBA4E82363D1}" type="slidenum"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1183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DFDAF-6886-5143-5BCD-DDE94ADDDC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Klicka här för att ändra mall för rubrikformat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620AB1-CD6B-61CA-3E3E-9537FF0D9D4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Klicka på ikonen för att lägga till en bild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FF327-85FA-63B4-EB4F-29CF21E005C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Klicka här för att ändra format på bakgrundstexten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B8675-5450-D943-7DDD-2715D885EF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D9E358-2E3B-4290-AF14-12D14CC97229}" type="datetime1">
              <a:rPr lang="en-SE"/>
              <a:pPr lvl="0"/>
              <a:t>2024-06-20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62287-BC3F-118F-6087-0C8C3F0F86F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2391C-B4F9-08B7-DDC2-02DC2B74A5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31491C-9A39-4D6A-A179-1197E8D4C9CA}" type="slidenum"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6520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8D2C6E-CCAC-35E1-92FE-E4E345DBF8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Klicka här för att ändra mall för rubrikformat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8CC07-229B-8A34-244D-F40457E475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11829-2B88-214A-4571-8FAA78FAF92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SE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E7D63AD6-BF00-46A8-9814-3BD592E1C674}" type="datetime1">
              <a:rPr lang="en-SE"/>
              <a:pPr lvl="0"/>
              <a:t>2024-06-20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052BD-A155-4C19-9537-6E5EE2E01E7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SE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ACFA4-579F-93CA-1FFC-DB6E39940A9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SE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13863385-9700-49EA-8286-F768838C489F}" type="slidenum">
              <a:t>‹#›</a:t>
            </a:fld>
            <a:endParaRPr lang="en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FFFFFF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D5E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A19AAD-EEA3-46EF-E68C-22BAE097BAB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21361" y="0"/>
            <a:ext cx="8758333" cy="1826111"/>
          </a:xfrm>
        </p:spPr>
        <p:txBody>
          <a:bodyPr/>
          <a:lstStyle/>
          <a:p>
            <a:pPr lvl="0"/>
            <a:r>
              <a:rPr lang="sv-SE" sz="7200">
                <a:solidFill>
                  <a:srgbClr val="000000"/>
                </a:solidFill>
                <a:latin typeface="Arial Black" pitchFamily="34"/>
              </a:rPr>
              <a:t>Jämställdhet </a:t>
            </a:r>
            <a:endParaRPr lang="en-SE" sz="7200">
              <a:solidFill>
                <a:srgbClr val="000000"/>
              </a:solidFill>
              <a:latin typeface="Arial Black" pitchFamily="34"/>
            </a:endParaRPr>
          </a:p>
        </p:txBody>
      </p:sp>
      <p:pic>
        <p:nvPicPr>
          <p:cNvPr id="3" name="Bildobjekt 4">
            <a:extLst>
              <a:ext uri="{FF2B5EF4-FFF2-40B4-BE49-F238E27FC236}">
                <a16:creationId xmlns:a16="http://schemas.microsoft.com/office/drawing/2014/main" id="{AF03AA38-7FC8-33D7-23ED-B8AF94766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579" y="1704688"/>
            <a:ext cx="6498741" cy="3744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D5E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636205-DE7F-4283-F6E7-55CE3A2A6E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v-SE">
                <a:solidFill>
                  <a:srgbClr val="000000"/>
                </a:solidFill>
                <a:latin typeface="Arial Black" pitchFamily="34"/>
              </a:rPr>
              <a:t>Vad betyder jämställdhet för mig?</a:t>
            </a:r>
            <a:endParaRPr lang="en-SE">
              <a:solidFill>
                <a:srgbClr val="000000"/>
              </a:solidFill>
              <a:latin typeface="Arial Black" pitchFamily="34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F1C080-5DC9-0FBE-B927-1ADBBF92E1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9992" y="1957463"/>
            <a:ext cx="5028038" cy="2245885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sv-SE" sz="2000" dirty="0">
                <a:solidFill>
                  <a:schemeClr val="tx1"/>
                </a:solidFill>
              </a:rPr>
              <a:t>Jämställhet har en stort mening i hela mitt liv. Enligt mig är det fel att kalla det motsatta könet eftersom detta namn betyder motsats och ojämlikhet. Och vi ser många motsättningar om kön i värden, och hur vackert det skulle vara om vi använde det </a:t>
            </a:r>
            <a:r>
              <a:rPr lang="sv-SE" sz="2000" dirty="0">
                <a:solidFill>
                  <a:schemeClr val="tx1"/>
                </a:solidFill>
                <a:highlight>
                  <a:srgbClr val="FFFF00"/>
                </a:highlight>
              </a:rPr>
              <a:t>komplementära</a:t>
            </a:r>
            <a:r>
              <a:rPr lang="sv-SE" sz="2000" dirty="0">
                <a:solidFill>
                  <a:schemeClr val="tx1"/>
                </a:solidFill>
              </a:rPr>
              <a:t> könet istället för det motsatta könet. </a:t>
            </a:r>
            <a:endParaRPr lang="en-SE" sz="2000" dirty="0">
              <a:solidFill>
                <a:schemeClr val="tx1"/>
              </a:solidFill>
            </a:endParaRPr>
          </a:p>
        </p:txBody>
      </p:sp>
      <p:pic>
        <p:nvPicPr>
          <p:cNvPr id="4" name="Platshållare för innehåll 9">
            <a:extLst>
              <a:ext uri="{FF2B5EF4-FFF2-40B4-BE49-F238E27FC236}">
                <a16:creationId xmlns:a16="http://schemas.microsoft.com/office/drawing/2014/main" id="{D220290E-AFF3-B32E-E8BD-496DD30EF674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6178545" y="3902467"/>
            <a:ext cx="3210257" cy="2590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latshållare för innehåll 7">
            <a:extLst>
              <a:ext uri="{FF2B5EF4-FFF2-40B4-BE49-F238E27FC236}">
                <a16:creationId xmlns:a16="http://schemas.microsoft.com/office/drawing/2014/main" id="{DCA62410-C2E6-5C04-BF40-277CC9CE1741}"/>
              </a:ext>
            </a:extLst>
          </p:cNvPr>
          <p:cNvPicPr>
            <a:picLocks noGrp="1" noChangeAspect="1"/>
          </p:cNvPicPr>
          <p:nvPr>
            <p:ph idx="4"/>
          </p:nvPr>
        </p:nvPicPr>
        <p:blipFill>
          <a:blip r:embed="rId3"/>
          <a:stretch>
            <a:fillRect/>
          </a:stretch>
        </p:blipFill>
        <p:spPr>
          <a:xfrm>
            <a:off x="8909465" y="1690689"/>
            <a:ext cx="2442746" cy="263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Bildobjekt 11">
            <a:extLst>
              <a:ext uri="{FF2B5EF4-FFF2-40B4-BE49-F238E27FC236}">
                <a16:creationId xmlns:a16="http://schemas.microsoft.com/office/drawing/2014/main" id="{6584C27E-5483-767D-0366-80D107DCD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007" y="2075450"/>
            <a:ext cx="2765666" cy="182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D5E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DB15AD-6D91-F90D-C15E-C26EBF17B0F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v-SE">
                <a:solidFill>
                  <a:srgbClr val="000000"/>
                </a:solidFill>
                <a:latin typeface="Arial Black" pitchFamily="34"/>
              </a:rPr>
              <a:t>Hur jag har jobbat med min projekt och feedbacken?</a:t>
            </a:r>
            <a:endParaRPr lang="en-SE">
              <a:solidFill>
                <a:srgbClr val="000000"/>
              </a:solidFill>
              <a:latin typeface="Arial Black" pitchFamily="34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97FEE49-9CAF-6010-548D-9C62326AFD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455" y="2005446"/>
            <a:ext cx="4509654" cy="313372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v-SE" sz="1800" dirty="0">
                <a:solidFill>
                  <a:schemeClr val="tx1"/>
                </a:solidFill>
              </a:rPr>
              <a:t>Talar om jämställdhet och dess effekter på barns liv och psykiska tillstånd.</a:t>
            </a:r>
          </a:p>
          <a:p>
            <a:pPr marL="457200" indent="-457200">
              <a:buAutoNum type="arabicPeriod"/>
            </a:pPr>
            <a:r>
              <a:rPr lang="sv-SE" sz="1800" dirty="0">
                <a:solidFill>
                  <a:schemeClr val="tx1"/>
                </a:solidFill>
              </a:rPr>
              <a:t>Ge båda barnen ett litet ansvar hemma. </a:t>
            </a:r>
          </a:p>
          <a:p>
            <a:pPr marL="457200" indent="-457200">
              <a:buAutoNum type="arabicPeriod"/>
            </a:pPr>
            <a:r>
              <a:rPr lang="sv-SE" sz="1800" dirty="0">
                <a:solidFill>
                  <a:schemeClr val="tx1"/>
                </a:solidFill>
              </a:rPr>
              <a:t>Samarbeta föräldrar hemma och dela med barnen.</a:t>
            </a:r>
          </a:p>
          <a:p>
            <a:pPr marL="342900" indent="-342900">
              <a:buAutoNum type="arabicPeriod"/>
            </a:pPr>
            <a:r>
              <a:rPr lang="sv-SE" sz="1800" dirty="0">
                <a:solidFill>
                  <a:schemeClr val="tx1"/>
                </a:solidFill>
              </a:rPr>
              <a:t>Barn är mentalt lyckligare.</a:t>
            </a:r>
          </a:p>
          <a:p>
            <a:pPr marL="342900" indent="-342900">
              <a:buAutoNum type="arabicPeriod"/>
            </a:pPr>
            <a:r>
              <a:rPr lang="sv-SE" sz="1800" dirty="0">
                <a:solidFill>
                  <a:schemeClr val="tx1"/>
                </a:solidFill>
              </a:rPr>
              <a:t>De är mer självsäkra och ansvarsfulla.</a:t>
            </a:r>
          </a:p>
          <a:p>
            <a:r>
              <a:rPr lang="sv-SE" sz="1800" dirty="0">
                <a:solidFill>
                  <a:schemeClr val="tx1"/>
                </a:solidFill>
              </a:rPr>
              <a:t> </a:t>
            </a:r>
            <a:endParaRPr lang="en-SE" sz="1800" dirty="0">
              <a:solidFill>
                <a:schemeClr val="tx1"/>
              </a:solidFill>
            </a:endParaRPr>
          </a:p>
        </p:txBody>
      </p:sp>
      <p:pic>
        <p:nvPicPr>
          <p:cNvPr id="4" name="Platshållare för innehåll 9">
            <a:extLst>
              <a:ext uri="{FF2B5EF4-FFF2-40B4-BE49-F238E27FC236}">
                <a16:creationId xmlns:a16="http://schemas.microsoft.com/office/drawing/2014/main" id="{63D38907-3DB2-2359-1BD1-28311E583271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5694645" y="3071807"/>
            <a:ext cx="3373157" cy="3786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latshållare för innehåll 7">
            <a:extLst>
              <a:ext uri="{FF2B5EF4-FFF2-40B4-BE49-F238E27FC236}">
                <a16:creationId xmlns:a16="http://schemas.microsoft.com/office/drawing/2014/main" id="{BCAF394B-C844-A12D-5873-C2C6C9D4B1BB}"/>
              </a:ext>
            </a:extLst>
          </p:cNvPr>
          <p:cNvPicPr>
            <a:picLocks noGrp="1" noChangeAspect="1"/>
          </p:cNvPicPr>
          <p:nvPr>
            <p:ph idx="4"/>
          </p:nvPr>
        </p:nvPicPr>
        <p:blipFill>
          <a:blip r:embed="rId3"/>
          <a:stretch>
            <a:fillRect/>
          </a:stretch>
        </p:blipFill>
        <p:spPr>
          <a:xfrm>
            <a:off x="8934446" y="1390646"/>
            <a:ext cx="3156810" cy="3276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D5E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095885-DC78-3A4E-3A76-27035F28EF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50829"/>
            <a:ext cx="10515600" cy="1325559"/>
          </a:xfrm>
        </p:spPr>
        <p:txBody>
          <a:bodyPr>
            <a:normAutofit fontScale="90000"/>
          </a:bodyPr>
          <a:lstStyle/>
          <a:p>
            <a:pPr lvl="0"/>
            <a:r>
              <a:rPr lang="sv-SE" sz="4000">
                <a:solidFill>
                  <a:srgbClr val="000000"/>
                </a:solidFill>
                <a:latin typeface="Arial Black" pitchFamily="34"/>
              </a:rPr>
              <a:t>Hur jämställdhet kan vara en bra lösning för dem andra projekt i hela värden? </a:t>
            </a:r>
            <a:endParaRPr lang="en-SE" sz="4000">
              <a:solidFill>
                <a:srgbClr val="000000"/>
              </a:solidFill>
              <a:latin typeface="Arial Black" pitchFamily="34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45B727-579D-6AE0-AE88-3C0FA5F601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07918" y="1766454"/>
            <a:ext cx="5605022" cy="376323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sv-SE" dirty="0">
                <a:solidFill>
                  <a:schemeClr val="tx1"/>
                </a:solidFill>
              </a:rPr>
              <a:t>Undervisa om jämställdhet i stödområde. </a:t>
            </a:r>
          </a:p>
          <a:p>
            <a:pPr marL="457200" indent="-457200">
              <a:buAutoNum type="arabicPeriod"/>
            </a:pPr>
            <a:r>
              <a:rPr lang="sv-SE" dirty="0">
                <a:solidFill>
                  <a:schemeClr val="tx1"/>
                </a:solidFill>
              </a:rPr>
              <a:t>Alla med vilken social nivå som helst kan utbilda sig.</a:t>
            </a:r>
          </a:p>
          <a:p>
            <a:pPr marL="457200" indent="-457200">
              <a:buAutoNum type="arabicPeriod"/>
            </a:pPr>
            <a:r>
              <a:rPr lang="sv-SE" dirty="0">
                <a:solidFill>
                  <a:schemeClr val="tx1"/>
                </a:solidFill>
              </a:rPr>
              <a:t>Kunskapsnivå ökar och arbetsmarknaden skapas. </a:t>
            </a:r>
          </a:p>
          <a:p>
            <a:pPr marL="457200" indent="-457200">
              <a:buAutoNum type="arabicPeriod"/>
            </a:pPr>
            <a:r>
              <a:rPr lang="sv-SE" dirty="0">
                <a:solidFill>
                  <a:schemeClr val="tx1"/>
                </a:solidFill>
              </a:rPr>
              <a:t>Samhället går framåt och nivån av hunger och fattigdom minskar.</a:t>
            </a:r>
          </a:p>
          <a:p>
            <a:pPr marL="457200" indent="-457200">
              <a:buAutoNum type="arabicPeriod"/>
            </a:pPr>
            <a:endParaRPr lang="en-SE" dirty="0">
              <a:solidFill>
                <a:schemeClr val="tx1"/>
              </a:solidFill>
            </a:endParaRPr>
          </a:p>
        </p:txBody>
      </p:sp>
      <p:pic>
        <p:nvPicPr>
          <p:cNvPr id="4" name="Platshållare för innehåll 9">
            <a:extLst>
              <a:ext uri="{FF2B5EF4-FFF2-40B4-BE49-F238E27FC236}">
                <a16:creationId xmlns:a16="http://schemas.microsoft.com/office/drawing/2014/main" id="{793A2012-2384-3D5E-9060-5FA3CC3C6516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7096649" y="1498793"/>
            <a:ext cx="4344460" cy="225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latshållare för innehåll 7">
            <a:extLst>
              <a:ext uri="{FF2B5EF4-FFF2-40B4-BE49-F238E27FC236}">
                <a16:creationId xmlns:a16="http://schemas.microsoft.com/office/drawing/2014/main" id="{4255BAA9-9B4E-22FF-3935-5925314CDFE1}"/>
              </a:ext>
            </a:extLst>
          </p:cNvPr>
          <p:cNvPicPr>
            <a:picLocks noGrp="1" noChangeAspect="1"/>
          </p:cNvPicPr>
          <p:nvPr>
            <p:ph idx="4"/>
          </p:nvPr>
        </p:nvPicPr>
        <p:blipFill>
          <a:blip r:embed="rId3"/>
          <a:stretch>
            <a:fillRect/>
          </a:stretch>
        </p:blipFill>
        <p:spPr>
          <a:xfrm>
            <a:off x="7096649" y="3775072"/>
            <a:ext cx="4344460" cy="2606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950D19-BB38-8651-81A3-D9371C29D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84" y="239661"/>
            <a:ext cx="3680643" cy="72021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1"/>
                </a:solidFill>
                <a:latin typeface="Arial Black" panose="020B0A04020102020204" pitchFamily="34" charset="0"/>
              </a:rPr>
              <a:t>Agenda 2030 </a:t>
            </a:r>
            <a:endParaRPr lang="en-SE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F1CA2E92-EC6B-8885-BCAD-D8EC521989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" b="91"/>
          <a:stretch>
            <a:fillRect/>
          </a:stretch>
        </p:blipFill>
        <p:spPr>
          <a:xfrm>
            <a:off x="5864011" y="1526456"/>
            <a:ext cx="5617173" cy="4435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88D322-1737-5FD3-02B8-4FBFC236CF2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10816" y="1526456"/>
            <a:ext cx="4775584" cy="452529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Vi har minska fattigdoms länd </a:t>
            </a:r>
          </a:p>
          <a:p>
            <a:pPr marL="457200" indent="-457200"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Mindre hunger i värden</a:t>
            </a:r>
          </a:p>
          <a:p>
            <a:pPr marL="457200" indent="-457200"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Alla kan utbilda sig </a:t>
            </a:r>
          </a:p>
          <a:p>
            <a:pPr marL="457200" indent="-457200"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Med nivån av </a:t>
            </a:r>
            <a:r>
              <a:rPr lang="sv-SE" sz="2400" dirty="0">
                <a:solidFill>
                  <a:schemeClr val="tx1"/>
                </a:solidFill>
                <a:highlight>
                  <a:srgbClr val="FFFF00"/>
                </a:highlight>
              </a:rPr>
              <a:t>medvetenhet</a:t>
            </a:r>
            <a:r>
              <a:rPr lang="sv-SE" sz="2400" dirty="0">
                <a:solidFill>
                  <a:schemeClr val="tx1"/>
                </a:solidFill>
              </a:rPr>
              <a:t> i samhället uppstår jämlikhet och hälsa i samhället. </a:t>
            </a:r>
          </a:p>
          <a:p>
            <a:pPr marL="457200" indent="-457200">
              <a:buAutoNum type="arabicPeriod"/>
            </a:pPr>
            <a:endParaRPr lang="sv-SE" sz="24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sv-SE" sz="24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S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71975"/>
      </p:ext>
    </p:extLst>
  </p:cSld>
  <p:clrMapOvr>
    <a:masterClrMapping/>
  </p:clrMapOvr>
  <p:transition spd="slow" advTm="28">
    <p:wipe/>
  </p:transition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DCD39E3B76FC46B43E8CD052675057" ma:contentTypeVersion="18" ma:contentTypeDescription="Create a new document." ma:contentTypeScope="" ma:versionID="cba99726c82c662e9e20643452aa1d60">
  <xsd:schema xmlns:xsd="http://www.w3.org/2001/XMLSchema" xmlns:xs="http://www.w3.org/2001/XMLSchema" xmlns:p="http://schemas.microsoft.com/office/2006/metadata/properties" xmlns:ns2="9e6a8c0f-791c-462a-9c6a-7fa131d3dcd4" xmlns:ns3="9e334923-e5be-4d5f-bab8-e48679b4eb70" targetNamespace="http://schemas.microsoft.com/office/2006/metadata/properties" ma:root="true" ma:fieldsID="d31c1e994693506df3a17c5293d9906a" ns2:_="" ns3:_="">
    <xsd:import namespace="9e6a8c0f-791c-462a-9c6a-7fa131d3dcd4"/>
    <xsd:import namespace="9e334923-e5be-4d5f-bab8-e48679b4eb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a8c0f-791c-462a-9c6a-7fa131d3dc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62ae540-1ead-4358-9754-4779a6983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34923-e5be-4d5f-bab8-e48679b4eb7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56bb080-2c5d-4128-9fc7-4f0b19f4993e}" ma:internalName="TaxCatchAll" ma:showField="CatchAllData" ma:web="9e334923-e5be-4d5f-bab8-e48679b4eb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334923-e5be-4d5f-bab8-e48679b4eb70"/>
    <lcf76f155ced4ddcb4097134ff3c332f xmlns="9e6a8c0f-791c-462a-9c6a-7fa131d3dcd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4120827-F437-41CF-BFEC-5B21E7EA52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6a8c0f-791c-462a-9c6a-7fa131d3dcd4"/>
    <ds:schemaRef ds:uri="9e334923-e5be-4d5f-bab8-e48679b4eb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6C88D2-3FE2-4C29-B13E-BDF2A1E1A3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F172DC-A854-495D-B2EF-4574BB7FF4CF}">
  <ds:schemaRefs>
    <ds:schemaRef ds:uri="http://schemas.microsoft.com/office/2006/documentManagement/types"/>
    <ds:schemaRef ds:uri="http://schemas.openxmlformats.org/package/2006/metadata/core-properties"/>
    <ds:schemaRef ds:uri="9e6a8c0f-791c-462a-9c6a-7fa131d3dcd4"/>
    <ds:schemaRef ds:uri="http://schemas.microsoft.com/office/2006/metadata/properties"/>
    <ds:schemaRef ds:uri="http://www.w3.org/XML/1998/namespace"/>
    <ds:schemaRef ds:uri="9e334923-e5be-4d5f-bab8-e48679b4eb70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Office%202013%20-%202022%20Theme</Template>
  <TotalTime>380</TotalTime>
  <Words>192</Words>
  <Application>Microsoft Office PowerPoint</Application>
  <PresentationFormat>Bredbild</PresentationFormat>
  <Paragraphs>21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tema</vt:lpstr>
      <vt:lpstr>Jämställdhet </vt:lpstr>
      <vt:lpstr>Vad betyder jämställdhet för mig?</vt:lpstr>
      <vt:lpstr>Hur jag har jobbat med min projekt och feedbacken?</vt:lpstr>
      <vt:lpstr>Hur jämställdhet kan vara en bra lösning för dem andra projekt i hela värden? </vt:lpstr>
      <vt:lpstr>Agenda 2030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Jämställdhet</dc:title>
  <dc:creator>salari.katayon@outlook.com</dc:creator>
  <cp:lastModifiedBy>Elin Bonnier</cp:lastModifiedBy>
  <cp:revision>6</cp:revision>
  <dcterms:created xsi:type="dcterms:W3CDTF">2024-03-14T10:42:27Z</dcterms:created>
  <dcterms:modified xsi:type="dcterms:W3CDTF">2024-06-20T19:44:14Z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0x010100C4DCD39E3B76FC46B43E8CD052675057</vt:lpwstr>
  </property>
</Properties>
</file>