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1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C62"/>
    <a:srgbClr val="1C8272"/>
    <a:srgbClr val="511547"/>
    <a:srgbClr val="FD9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AC5CF5-4320-6C34-7C3A-BAD3F11C066D}" v="17" dt="2022-12-13T12:20:53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Steinbach" userId="S::miriam.steinbach@sverigesfolkhogskolor.se::b0f31ad7-6290-4ffa-bf47-f0b89141b9ef" providerId="AD" clId="Web-{ABAC5CF5-4320-6C34-7C3A-BAD3F11C066D}"/>
    <pc:docChg chg="modSld">
      <pc:chgData name="Miriam Steinbach" userId="S::miriam.steinbach@sverigesfolkhogskolor.se::b0f31ad7-6290-4ffa-bf47-f0b89141b9ef" providerId="AD" clId="Web-{ABAC5CF5-4320-6C34-7C3A-BAD3F11C066D}" dt="2022-12-13T12:20:53.359" v="13" actId="20577"/>
      <pc:docMkLst>
        <pc:docMk/>
      </pc:docMkLst>
      <pc:sldChg chg="modSp">
        <pc:chgData name="Miriam Steinbach" userId="S::miriam.steinbach@sverigesfolkhogskolor.se::b0f31ad7-6290-4ffa-bf47-f0b89141b9ef" providerId="AD" clId="Web-{ABAC5CF5-4320-6C34-7C3A-BAD3F11C066D}" dt="2022-12-13T12:20:05.704" v="8" actId="1076"/>
        <pc:sldMkLst>
          <pc:docMk/>
          <pc:sldMk cId="1694756021" sldId="256"/>
        </pc:sldMkLst>
        <pc:spChg chg="mod">
          <ac:chgData name="Miriam Steinbach" userId="S::miriam.steinbach@sverigesfolkhogskolor.se::b0f31ad7-6290-4ffa-bf47-f0b89141b9ef" providerId="AD" clId="Web-{ABAC5CF5-4320-6C34-7C3A-BAD3F11C066D}" dt="2022-12-13T12:20:05.704" v="8" actId="1076"/>
          <ac:spMkLst>
            <pc:docMk/>
            <pc:sldMk cId="1694756021" sldId="256"/>
            <ac:spMk id="4" creationId="{1B5FAA8C-E51E-8F5E-6793-2B5F38BDECF2}"/>
          </ac:spMkLst>
        </pc:spChg>
      </pc:sldChg>
      <pc:sldChg chg="modSp">
        <pc:chgData name="Miriam Steinbach" userId="S::miriam.steinbach@sverigesfolkhogskolor.se::b0f31ad7-6290-4ffa-bf47-f0b89141b9ef" providerId="AD" clId="Web-{ABAC5CF5-4320-6C34-7C3A-BAD3F11C066D}" dt="2022-12-13T12:20:53.359" v="13" actId="20577"/>
        <pc:sldMkLst>
          <pc:docMk/>
          <pc:sldMk cId="1215051662" sldId="260"/>
        </pc:sldMkLst>
        <pc:spChg chg="mod">
          <ac:chgData name="Miriam Steinbach" userId="S::miriam.steinbach@sverigesfolkhogskolor.se::b0f31ad7-6290-4ffa-bf47-f0b89141b9ef" providerId="AD" clId="Web-{ABAC5CF5-4320-6C34-7C3A-BAD3F11C066D}" dt="2022-12-13T12:20:28.188" v="9" actId="20577"/>
          <ac:spMkLst>
            <pc:docMk/>
            <pc:sldMk cId="1215051662" sldId="260"/>
            <ac:spMk id="4" creationId="{6A18315E-0717-6E39-3FD9-B0152B07CFA9}"/>
          </ac:spMkLst>
        </pc:spChg>
        <pc:spChg chg="mod">
          <ac:chgData name="Miriam Steinbach" userId="S::miriam.steinbach@sverigesfolkhogskolor.se::b0f31ad7-6290-4ffa-bf47-f0b89141b9ef" providerId="AD" clId="Web-{ABAC5CF5-4320-6C34-7C3A-BAD3F11C066D}" dt="2022-12-13T12:20:32.735" v="10" actId="20577"/>
          <ac:spMkLst>
            <pc:docMk/>
            <pc:sldMk cId="1215051662" sldId="260"/>
            <ac:spMk id="8" creationId="{3BC57BCB-1FFC-EB2D-AB76-31C8C5906280}"/>
          </ac:spMkLst>
        </pc:spChg>
        <pc:spChg chg="mod">
          <ac:chgData name="Miriam Steinbach" userId="S::miriam.steinbach@sverigesfolkhogskolor.se::b0f31ad7-6290-4ffa-bf47-f0b89141b9ef" providerId="AD" clId="Web-{ABAC5CF5-4320-6C34-7C3A-BAD3F11C066D}" dt="2022-12-13T12:20:53.359" v="13" actId="20577"/>
          <ac:spMkLst>
            <pc:docMk/>
            <pc:sldMk cId="1215051662" sldId="260"/>
            <ac:spMk id="12" creationId="{188B0D62-A3DA-7C08-109A-EFB707708E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C81165-9F3B-5554-F355-11191F559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53ED273-8D2F-67C5-6D36-81193308A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4D6F7A-2043-2BED-06D2-9578B340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816D09-F993-175C-34FF-722AFCDD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9FBC78-932D-A097-FFD0-6715AB11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714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5A912B-5F2C-E877-6302-BBE4C65F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8226E99-D076-5A51-059D-F51526EC4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45D4DDF-B143-D32E-55DE-7AF66714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C84966-CDE7-CC0F-94DB-4C36DC31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CE388C-0593-9F34-186B-C68BAF70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146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B414FF3-E170-3B57-50BC-CBB73B4BE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0AD89BF-1579-04AA-6116-DFFE1952F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6BE26B-7BCC-19AD-ADAF-806D6E2F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91FBEC-88C1-16BA-1B8E-1BC35EEA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A1D816-496D-EE10-8C0F-26AA3EAD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68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13941C-AE36-9C32-5FE5-8905CF32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FBE219-69B6-0648-7188-38A08820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F58F30-ABAC-6DDD-EE83-555611017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99BC1F5-FC12-9A17-293F-3D3B118B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829D25-B934-2CEB-58D3-9CE40A363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544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41CBB0-07B3-E6BB-D5DD-016A30266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AE53660-DF25-2E32-7627-56ABCA69A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EDE008-D171-37D7-A8A5-E6331581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3274DDA-3E05-18EE-1B82-B041F5C3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D869266-68F3-5661-524C-AB777BA5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38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2397E-B0AE-5AF7-586D-7F516903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0ECF0C-88AB-CA14-4AA5-BBDEED058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7AAAFA1-61BC-F1A5-2BCB-C2E4A59A9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894B2B9-10A8-46F3-0539-2C3A4BA1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5BC2660-CEFF-CEFC-C748-819593EF2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F51B05B-5172-32FF-17BA-4CFD6BA3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330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B07BDC-C242-D088-455E-22E9A15F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0BE47D-AD08-06A9-82E3-2E003924A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830EB6-579A-E466-B27D-D9D58E1DD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8C01094-B6D2-D34E-70E1-1D21D85A4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A265905-61A5-47DB-085D-02CBECBEA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BBD2FA7-9FAC-4DA3-F755-AD978785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8E0F8B3-0FE2-0049-8A39-780C5732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6850591-DCFC-467E-9AC7-BEE03C54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679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6E0E63-F175-1090-D70D-D6A9030F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24C750-BD09-D02E-E2EC-E9699012A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A673283-3BC3-6067-B81A-C7B23AD0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301E237-48C9-3915-F70B-11443B84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42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A5A59AF-6D61-BE38-A871-23A62A5A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E11925D-7682-C447-DC03-0674F6B9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CBF426-EE76-CED6-E069-CC915795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446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579556-6C9F-4A52-09A8-F20D9489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8AD47E-BC97-A0E9-A843-1100E0C54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7ED6D8F-56B5-F605-DC8F-7DF693349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444260-A62F-C039-8233-F09724EC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15C81A0-5DF3-F837-956D-0682FC5B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4A464F9-FDC6-2944-DCB2-F69EB62D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357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47BBF1-7A1A-2CB2-4829-6D0DD26C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5F255D5-B447-E77B-A381-3E8418210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DC39392-DC7E-CCFF-5452-4DFA14BC7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C814B06-12DD-A0F9-082D-D21E1CF25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18C051D-BCB7-19E7-7613-04F236B3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07A1487-BA53-A91A-0311-0F7A5D1D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063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D27C33-3121-115F-7578-FFA77A48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A7C6BC1-278F-F32F-6368-A8B238896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E1A530-C80B-B881-D779-5DE2190D07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8A969-3C61-4300-B6E0-8FB22C064806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CBE5F3-C06B-D7F0-3E35-7842B7F00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982BF4-E04B-A079-B0D1-19DA6A7AB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D63D-C4C4-4C63-AAD1-6CF4B498C2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95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1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1B5FAA8C-E51E-8F5E-6793-2B5F38BDECF2}"/>
              </a:ext>
            </a:extLst>
          </p:cNvPr>
          <p:cNvSpPr txBox="1">
            <a:spLocks/>
          </p:cNvSpPr>
          <p:nvPr/>
        </p:nvSpPr>
        <p:spPr>
          <a:xfrm>
            <a:off x="1364752" y="1755775"/>
            <a:ext cx="9471253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6600" b="1" dirty="0">
                <a:solidFill>
                  <a:schemeClr val="bg1"/>
                </a:solidFill>
                <a:cs typeface="Arial"/>
              </a:rPr>
              <a:t>Folkhögskola </a:t>
            </a:r>
            <a:r>
              <a:rPr lang="sv-SE" sz="6600" dirty="0">
                <a:solidFill>
                  <a:schemeClr val="bg1"/>
                </a:solidFill>
                <a:ea typeface="+mj-lt"/>
                <a:cs typeface="+mj-lt"/>
              </a:rPr>
              <a:t>–</a:t>
            </a:r>
            <a:r>
              <a:rPr lang="sv-SE" sz="6600" b="1" dirty="0">
                <a:solidFill>
                  <a:schemeClr val="bg1"/>
                </a:solidFill>
                <a:cs typeface="Arial"/>
              </a:rPr>
              <a:t> vad är det?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718C974A-5DA0-38D5-11E7-2F6694C59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823" y="4463473"/>
            <a:ext cx="5150352" cy="13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5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0DEC-E614-CECB-4A03-D12A64E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59" y="593812"/>
            <a:ext cx="11616923" cy="1325563"/>
          </a:xfrm>
        </p:spPr>
        <p:txBody>
          <a:bodyPr>
            <a:noAutofit/>
          </a:bodyPr>
          <a:lstStyle/>
          <a:p>
            <a:pPr algn="ctr"/>
            <a:r>
              <a:rPr lang="sv-SE" sz="3800" dirty="0">
                <a:cs typeface="Arial" panose="020B0604020202020204" pitchFamily="34" charset="0"/>
              </a:rPr>
              <a:t>Folkhögskola – en annorlunda utbildningsform för vuxna</a:t>
            </a:r>
            <a:br>
              <a:rPr lang="sv-SE" sz="3800" dirty="0">
                <a:cs typeface="Arial" panose="020B0604020202020204" pitchFamily="34" charset="0"/>
              </a:rPr>
            </a:br>
            <a:endParaRPr lang="sv-SE" sz="3800" dirty="0">
              <a:cs typeface="Arial" panose="020B0604020202020204" pitchFamily="34" charset="0"/>
            </a:endParaRP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8B7928-2693-3E38-EEB6-A7EB95E8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8" y="5451418"/>
            <a:ext cx="3174883" cy="812770"/>
          </a:xfrm>
        </p:spPr>
      </p:pic>
      <p:pic>
        <p:nvPicPr>
          <p:cNvPr id="9" name="Bildobjekt 8" descr="En bild som visar text, person, sitter, inomhus&#10;&#10;Automatiskt genererad beskrivning">
            <a:extLst>
              <a:ext uri="{FF2B5EF4-FFF2-40B4-BE49-F238E27FC236}">
                <a16:creationId xmlns:a16="http://schemas.microsoft.com/office/drawing/2014/main" id="{F80331F5-6334-93E7-4D6A-25C1AE447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2" r="10199"/>
          <a:stretch/>
        </p:blipFill>
        <p:spPr>
          <a:xfrm>
            <a:off x="675186" y="1716677"/>
            <a:ext cx="3501471" cy="34808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  <p:pic>
        <p:nvPicPr>
          <p:cNvPr id="11" name="Bildobjekt 10" descr="En bild som visar text, person&#10;&#10;Automatiskt genererad beskrivning">
            <a:extLst>
              <a:ext uri="{FF2B5EF4-FFF2-40B4-BE49-F238E27FC236}">
                <a16:creationId xmlns:a16="http://schemas.microsoft.com/office/drawing/2014/main" id="{C91DDCDB-F85A-A3B5-4642-5EC16AB18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8" t="1267" r="194" b="285"/>
          <a:stretch/>
        </p:blipFill>
        <p:spPr>
          <a:xfrm>
            <a:off x="8293268" y="1622031"/>
            <a:ext cx="3357465" cy="348083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  <p:pic>
        <p:nvPicPr>
          <p:cNvPr id="4" name="Bildobjekt 3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2D046A1D-F923-2B49-6D2E-7C1EABD013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 b="19876"/>
          <a:stretch/>
        </p:blipFill>
        <p:spPr>
          <a:xfrm>
            <a:off x="4508558" y="1622031"/>
            <a:ext cx="3406128" cy="34808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</p:spTree>
    <p:extLst>
      <p:ext uri="{BB962C8B-B14F-4D97-AF65-F5344CB8AC3E}">
        <p14:creationId xmlns:p14="http://schemas.microsoft.com/office/powerpoint/2010/main" val="72210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0DEC-E614-CECB-4A03-D12A64E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7" y="825528"/>
            <a:ext cx="106495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v-SE" sz="5400" dirty="0">
                <a:cs typeface="Arial" panose="020B0604020202020204" pitchFamily="34" charset="0"/>
              </a:rPr>
              <a:t>Över 150 folkhögskolor över hela landet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8B7928-2693-3E38-EEB6-A7EB95E8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8" y="5451418"/>
            <a:ext cx="3174883" cy="812770"/>
          </a:xfr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BE2DC008-6678-EC48-5DC4-2CA5C767E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1763" y="341745"/>
            <a:ext cx="2663691" cy="6174509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589455B0-5E68-239F-EBC1-4AD5449DF977}"/>
              </a:ext>
            </a:extLst>
          </p:cNvPr>
          <p:cNvSpPr txBox="1">
            <a:spLocks/>
          </p:cNvSpPr>
          <p:nvPr/>
        </p:nvSpPr>
        <p:spPr>
          <a:xfrm>
            <a:off x="1022690" y="2151091"/>
            <a:ext cx="10649527" cy="2125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Varje folkhögskola är självständig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Ungefär en tredjedel av alla skolor drivs av regioner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Resten drivs av folkrörelser och föreningar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Undervisningen är avgiftsfri och ger rätt till studiestöd (CSN)</a:t>
            </a:r>
          </a:p>
        </p:txBody>
      </p:sp>
    </p:spTree>
    <p:extLst>
      <p:ext uri="{BB962C8B-B14F-4D97-AF65-F5344CB8AC3E}">
        <p14:creationId xmlns:p14="http://schemas.microsoft.com/office/powerpoint/2010/main" val="1665006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0DEC-E614-CECB-4A03-D12A64E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7" y="825528"/>
            <a:ext cx="10649527" cy="1325563"/>
          </a:xfrm>
        </p:spPr>
        <p:txBody>
          <a:bodyPr>
            <a:normAutofit/>
          </a:bodyPr>
          <a:lstStyle/>
          <a:p>
            <a:r>
              <a:rPr lang="sv-SE" sz="5400" dirty="0">
                <a:cs typeface="Arial" panose="020B0604020202020204" pitchFamily="34" charset="0"/>
              </a:rPr>
              <a:t>Folkhögskolans kännetecken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8B7928-2693-3E38-EEB6-A7EB95E8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8" y="5451418"/>
            <a:ext cx="3174883" cy="812770"/>
          </a:xfr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589455B0-5E68-239F-EBC1-4AD5449DF977}"/>
              </a:ext>
            </a:extLst>
          </p:cNvPr>
          <p:cNvSpPr txBox="1">
            <a:spLocks/>
          </p:cNvSpPr>
          <p:nvPr/>
        </p:nvSpPr>
        <p:spPr>
          <a:xfrm>
            <a:off x="1031235" y="1808121"/>
            <a:ext cx="5909280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Inga ämnesplaner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Samtalet i fokus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Utbildningen utgår från deltagaren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Internatet en del av lärandemiljön</a:t>
            </a:r>
          </a:p>
        </p:txBody>
      </p:sp>
      <p:pic>
        <p:nvPicPr>
          <p:cNvPr id="7" name="Bildobjekt 6" descr="En bild som visar person&#10;&#10;Automatiskt genererad beskrivning">
            <a:extLst>
              <a:ext uri="{FF2B5EF4-FFF2-40B4-BE49-F238E27FC236}">
                <a16:creationId xmlns:a16="http://schemas.microsoft.com/office/drawing/2014/main" id="{6A8119E5-EC90-7C73-ACD9-E9D5B339E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r="14682"/>
          <a:stretch/>
        </p:blipFill>
        <p:spPr>
          <a:xfrm>
            <a:off x="7238289" y="2111563"/>
            <a:ext cx="3394996" cy="3407112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</p:spTree>
    <p:extLst>
      <p:ext uri="{BB962C8B-B14F-4D97-AF65-F5344CB8AC3E}">
        <p14:creationId xmlns:p14="http://schemas.microsoft.com/office/powerpoint/2010/main" val="9228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0DEC-E614-CECB-4A03-D12A64E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7" y="825528"/>
            <a:ext cx="10649527" cy="1325563"/>
          </a:xfrm>
        </p:spPr>
        <p:txBody>
          <a:bodyPr>
            <a:normAutofit/>
          </a:bodyPr>
          <a:lstStyle/>
          <a:p>
            <a:r>
              <a:rPr lang="sv-SE" sz="5400" dirty="0">
                <a:cs typeface="Arial" panose="020B0604020202020204" pitchFamily="34" charset="0"/>
              </a:rPr>
              <a:t>Folkhögskolans olika typer av kurser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8B7928-2693-3E38-EEB6-A7EB95E8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8" y="5451418"/>
            <a:ext cx="3174883" cy="812770"/>
          </a:xfr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589455B0-5E68-239F-EBC1-4AD5449DF977}"/>
              </a:ext>
            </a:extLst>
          </p:cNvPr>
          <p:cNvSpPr txBox="1">
            <a:spLocks/>
          </p:cNvSpPr>
          <p:nvPr/>
        </p:nvSpPr>
        <p:spPr>
          <a:xfrm>
            <a:off x="1031235" y="1808121"/>
            <a:ext cx="5909280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sv-SE" sz="3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6A18315E-0717-6E39-3FD9-B0152B07CFA9}"/>
              </a:ext>
            </a:extLst>
          </p:cNvPr>
          <p:cNvSpPr/>
          <p:nvPr/>
        </p:nvSpPr>
        <p:spPr>
          <a:xfrm>
            <a:off x="809759" y="2276144"/>
            <a:ext cx="2345877" cy="2345877"/>
          </a:xfrm>
          <a:prstGeom prst="ellipse">
            <a:avLst/>
          </a:prstGeom>
          <a:solidFill>
            <a:srgbClr val="FD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60000"/>
              </a:lnSpc>
            </a:pPr>
            <a:r>
              <a:rPr lang="sv-SE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Allmän kurs </a:t>
            </a:r>
          </a:p>
          <a:p>
            <a:pPr algn="ctr">
              <a:lnSpc>
                <a:spcPct val="160000"/>
              </a:lnSpc>
            </a:pPr>
            <a:r>
              <a:rPr lang="sv-SE" sz="1600" dirty="0">
                <a:solidFill>
                  <a:schemeClr val="tx1"/>
                </a:solidFill>
                <a:latin typeface="+mn-lt"/>
                <a:cs typeface="Arial"/>
              </a:rPr>
              <a:t>Ett alternativ till </a:t>
            </a:r>
            <a:r>
              <a:rPr lang="sv-SE" sz="1600" dirty="0" err="1">
                <a:solidFill>
                  <a:schemeClr val="tx1"/>
                </a:solidFill>
                <a:latin typeface="+mn-lt"/>
                <a:cs typeface="Arial"/>
              </a:rPr>
              <a:t>komvux</a:t>
            </a:r>
            <a:r>
              <a:rPr lang="sv-SE" sz="1600" dirty="0">
                <a:solidFill>
                  <a:schemeClr val="tx1"/>
                </a:solidFill>
                <a:latin typeface="+mn-lt"/>
                <a:cs typeface="Arial"/>
              </a:rPr>
              <a:t>. Ger behörighet till vidare studier</a:t>
            </a:r>
            <a:r>
              <a:rPr lang="sv-SE" sz="1600" dirty="0">
                <a:solidFill>
                  <a:schemeClr val="tx1"/>
                </a:solidFill>
                <a:cs typeface="Arial"/>
              </a:rPr>
              <a:t>.</a:t>
            </a:r>
            <a:endParaRPr lang="sv-SE" sz="1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8BB338F4-D70C-FEDA-A080-322DBC45702A}"/>
              </a:ext>
            </a:extLst>
          </p:cNvPr>
          <p:cNvSpPr/>
          <p:nvPr/>
        </p:nvSpPr>
        <p:spPr>
          <a:xfrm>
            <a:off x="3539614" y="2208736"/>
            <a:ext cx="2386042" cy="2386042"/>
          </a:xfrm>
          <a:prstGeom prst="ellipse">
            <a:avLst/>
          </a:prstGeom>
          <a:solidFill>
            <a:srgbClr val="511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sv-SE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Profilkurs</a:t>
            </a:r>
          </a:p>
          <a:p>
            <a:pPr algn="ctr">
              <a:lnSpc>
                <a:spcPct val="160000"/>
              </a:lnSpc>
            </a:pPr>
            <a:r>
              <a:rPr lang="sv-SE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Ägna tid åt och </a:t>
            </a:r>
            <a:r>
              <a:rPr lang="sv-SE" sz="1600" dirty="0">
                <a:solidFill>
                  <a:schemeClr val="bg1"/>
                </a:solidFill>
                <a:cs typeface="Arial" panose="020B0604020202020204" pitchFamily="34" charset="0"/>
              </a:rPr>
              <a:t>fördjupa sig inom ett intresse.</a:t>
            </a:r>
            <a:endParaRPr lang="sv-SE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3BC57BCB-1FFC-EB2D-AB76-31C8C5906280}"/>
              </a:ext>
            </a:extLst>
          </p:cNvPr>
          <p:cNvSpPr/>
          <p:nvPr/>
        </p:nvSpPr>
        <p:spPr>
          <a:xfrm>
            <a:off x="6204578" y="2181493"/>
            <a:ext cx="2413285" cy="2413285"/>
          </a:xfrm>
          <a:prstGeom prst="ellipse">
            <a:avLst/>
          </a:prstGeom>
          <a:solidFill>
            <a:srgbClr val="1C8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60000"/>
              </a:lnSpc>
            </a:pPr>
            <a:r>
              <a:rPr lang="sv-S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Yrkesutbildning</a:t>
            </a:r>
          </a:p>
          <a:p>
            <a:pPr algn="ctr">
              <a:lnSpc>
                <a:spcPct val="160000"/>
              </a:lnSpc>
            </a:pPr>
            <a:r>
              <a:rPr lang="sv-SE" sz="1600" dirty="0">
                <a:solidFill>
                  <a:schemeClr val="bg1"/>
                </a:solidFill>
                <a:latin typeface="+mn-lt"/>
                <a:cs typeface="Arial"/>
              </a:rPr>
              <a:t>Utbildning inom ett yrke</a:t>
            </a:r>
            <a:r>
              <a:rPr lang="sv-SE" sz="1600" dirty="0">
                <a:solidFill>
                  <a:schemeClr val="bg1"/>
                </a:solidFill>
                <a:cs typeface="Arial"/>
              </a:rPr>
              <a:t>.</a:t>
            </a:r>
            <a:endParaRPr lang="sv-SE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C2B28E6-3AE4-E144-3035-9C2B6DBC8C8D}"/>
              </a:ext>
            </a:extLst>
          </p:cNvPr>
          <p:cNvSpPr txBox="1">
            <a:spLocks/>
          </p:cNvSpPr>
          <p:nvPr/>
        </p:nvSpPr>
        <p:spPr>
          <a:xfrm>
            <a:off x="1321579" y="2102552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6F7B7F4F-E260-8A47-FAAD-ACEC2064F5F1}"/>
              </a:ext>
            </a:extLst>
          </p:cNvPr>
          <p:cNvSpPr txBox="1">
            <a:spLocks/>
          </p:cNvSpPr>
          <p:nvPr/>
        </p:nvSpPr>
        <p:spPr>
          <a:xfrm>
            <a:off x="4736472" y="2035144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3BE6707F-E89E-C909-D3C1-226FD284195C}"/>
              </a:ext>
            </a:extLst>
          </p:cNvPr>
          <p:cNvSpPr txBox="1">
            <a:spLocks/>
          </p:cNvSpPr>
          <p:nvPr/>
        </p:nvSpPr>
        <p:spPr>
          <a:xfrm>
            <a:off x="8218002" y="2035144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188B0D62-A3DA-7C08-109A-EFB707708E49}"/>
              </a:ext>
            </a:extLst>
          </p:cNvPr>
          <p:cNvSpPr/>
          <p:nvPr/>
        </p:nvSpPr>
        <p:spPr>
          <a:xfrm>
            <a:off x="8882788" y="2112821"/>
            <a:ext cx="2413285" cy="2413285"/>
          </a:xfrm>
          <a:prstGeom prst="ellipse">
            <a:avLst/>
          </a:prstGeom>
          <a:solidFill>
            <a:srgbClr val="FDC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60000"/>
              </a:lnSpc>
            </a:pPr>
            <a:r>
              <a:rPr lang="sv-SE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Sommarkurs</a:t>
            </a:r>
          </a:p>
          <a:p>
            <a:pPr algn="ctr">
              <a:lnSpc>
                <a:spcPct val="160000"/>
              </a:lnSpc>
            </a:pPr>
            <a:r>
              <a:rPr lang="sv-SE" sz="1600" dirty="0">
                <a:solidFill>
                  <a:schemeClr val="tx1"/>
                </a:solidFill>
                <a:latin typeface="+mn-lt"/>
                <a:cs typeface="Arial"/>
              </a:rPr>
              <a:t>Kort kurs under sommaren</a:t>
            </a:r>
            <a:r>
              <a:rPr lang="sv-SE" sz="1600" dirty="0">
                <a:solidFill>
                  <a:schemeClr val="tx1"/>
                </a:solidFill>
                <a:cs typeface="Arial"/>
              </a:rPr>
              <a:t>.</a:t>
            </a:r>
            <a:endParaRPr lang="sv-SE" sz="1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5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0DEC-E614-CECB-4A03-D12A64E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7" y="825528"/>
            <a:ext cx="10649527" cy="1325563"/>
          </a:xfrm>
        </p:spPr>
        <p:txBody>
          <a:bodyPr>
            <a:normAutofit fontScale="90000"/>
          </a:bodyPr>
          <a:lstStyle/>
          <a:p>
            <a:r>
              <a:rPr lang="sv-SE" sz="5400" dirty="0">
                <a:cs typeface="Arial" panose="020B0604020202020204" pitchFamily="34" charset="0"/>
              </a:rPr>
              <a:t>Allmän kurs – ett alternativ till </a:t>
            </a:r>
            <a:r>
              <a:rPr lang="sv-SE" sz="5400" dirty="0" err="1">
                <a:cs typeface="Arial" panose="020B0604020202020204" pitchFamily="34" charset="0"/>
              </a:rPr>
              <a:t>komvux</a:t>
            </a:r>
            <a:endParaRPr lang="sv-SE" sz="5400" dirty="0">
              <a:cs typeface="Arial" panose="020B0604020202020204" pitchFamily="34" charset="0"/>
            </a:endParaRP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8B7928-2693-3E38-EEB6-A7EB95E8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8" y="5451418"/>
            <a:ext cx="3174883" cy="812770"/>
          </a:xfr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589455B0-5E68-239F-EBC1-4AD5449DF977}"/>
              </a:ext>
            </a:extLst>
          </p:cNvPr>
          <p:cNvSpPr txBox="1">
            <a:spLocks/>
          </p:cNvSpPr>
          <p:nvPr/>
        </p:nvSpPr>
        <p:spPr>
          <a:xfrm>
            <a:off x="1031235" y="1808121"/>
            <a:ext cx="5909280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sv-SE" sz="3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C2B28E6-3AE4-E144-3035-9C2B6DBC8C8D}"/>
              </a:ext>
            </a:extLst>
          </p:cNvPr>
          <p:cNvSpPr txBox="1">
            <a:spLocks/>
          </p:cNvSpPr>
          <p:nvPr/>
        </p:nvSpPr>
        <p:spPr>
          <a:xfrm>
            <a:off x="1321579" y="2102552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6F7B7F4F-E260-8A47-FAAD-ACEC2064F5F1}"/>
              </a:ext>
            </a:extLst>
          </p:cNvPr>
          <p:cNvSpPr txBox="1">
            <a:spLocks/>
          </p:cNvSpPr>
          <p:nvPr/>
        </p:nvSpPr>
        <p:spPr>
          <a:xfrm>
            <a:off x="4736472" y="2035144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3BE6707F-E89E-C909-D3C1-226FD284195C}"/>
              </a:ext>
            </a:extLst>
          </p:cNvPr>
          <p:cNvSpPr txBox="1">
            <a:spLocks/>
          </p:cNvSpPr>
          <p:nvPr/>
        </p:nvSpPr>
        <p:spPr>
          <a:xfrm>
            <a:off x="8218002" y="2035144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19A4375-383D-2C11-A1A5-05643D62841B}"/>
              </a:ext>
            </a:extLst>
          </p:cNvPr>
          <p:cNvSpPr txBox="1">
            <a:spLocks/>
          </p:cNvSpPr>
          <p:nvPr/>
        </p:nvSpPr>
        <p:spPr>
          <a:xfrm>
            <a:off x="851005" y="1916661"/>
            <a:ext cx="7770933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Inga betyg i enskilda ämnen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Studieomdöme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Egen urvalsgrupp till högskolan</a:t>
            </a:r>
          </a:p>
        </p:txBody>
      </p:sp>
      <p:pic>
        <p:nvPicPr>
          <p:cNvPr id="14" name="Bildobjekt 13" descr="En bild som visar person, inomhus, person&#10;&#10;Automatiskt genererad beskrivning">
            <a:extLst>
              <a:ext uri="{FF2B5EF4-FFF2-40B4-BE49-F238E27FC236}">
                <a16:creationId xmlns:a16="http://schemas.microsoft.com/office/drawing/2014/main" id="{ADCCD432-2F88-F68F-D7F5-5B1563EBB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r="15578"/>
          <a:stretch/>
        </p:blipFill>
        <p:spPr>
          <a:xfrm>
            <a:off x="7856824" y="2035144"/>
            <a:ext cx="3587929" cy="364932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</p:spTree>
    <p:extLst>
      <p:ext uri="{BB962C8B-B14F-4D97-AF65-F5344CB8AC3E}">
        <p14:creationId xmlns:p14="http://schemas.microsoft.com/office/powerpoint/2010/main" val="76549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0DEC-E614-CECB-4A03-D12A64E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82" y="556477"/>
            <a:ext cx="10649527" cy="1325563"/>
          </a:xfrm>
        </p:spPr>
        <p:txBody>
          <a:bodyPr>
            <a:normAutofit/>
          </a:bodyPr>
          <a:lstStyle/>
          <a:p>
            <a:r>
              <a:rPr lang="sv-SE" sz="5400" dirty="0">
                <a:cs typeface="Arial" panose="020B0604020202020204" pitchFamily="34" charset="0"/>
              </a:rPr>
              <a:t>Profilkurs – ägna tid åt ett intresse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8B7928-2693-3E38-EEB6-A7EB95E8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8" y="5451418"/>
            <a:ext cx="3174883" cy="812770"/>
          </a:xfr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589455B0-5E68-239F-EBC1-4AD5449DF977}"/>
              </a:ext>
            </a:extLst>
          </p:cNvPr>
          <p:cNvSpPr txBox="1">
            <a:spLocks/>
          </p:cNvSpPr>
          <p:nvPr/>
        </p:nvSpPr>
        <p:spPr>
          <a:xfrm>
            <a:off x="1031235" y="1808121"/>
            <a:ext cx="5909280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sv-SE" sz="3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C2B28E6-3AE4-E144-3035-9C2B6DBC8C8D}"/>
              </a:ext>
            </a:extLst>
          </p:cNvPr>
          <p:cNvSpPr txBox="1">
            <a:spLocks/>
          </p:cNvSpPr>
          <p:nvPr/>
        </p:nvSpPr>
        <p:spPr>
          <a:xfrm>
            <a:off x="1321579" y="2102552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6F7B7F4F-E260-8A47-FAAD-ACEC2064F5F1}"/>
              </a:ext>
            </a:extLst>
          </p:cNvPr>
          <p:cNvSpPr txBox="1">
            <a:spLocks/>
          </p:cNvSpPr>
          <p:nvPr/>
        </p:nvSpPr>
        <p:spPr>
          <a:xfrm>
            <a:off x="4736472" y="2035144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3BE6707F-E89E-C909-D3C1-226FD284195C}"/>
              </a:ext>
            </a:extLst>
          </p:cNvPr>
          <p:cNvSpPr txBox="1">
            <a:spLocks/>
          </p:cNvSpPr>
          <p:nvPr/>
        </p:nvSpPr>
        <p:spPr>
          <a:xfrm>
            <a:off x="8218002" y="2035144"/>
            <a:ext cx="2386042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sv-SE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19A4375-383D-2C11-A1A5-05643D62841B}"/>
              </a:ext>
            </a:extLst>
          </p:cNvPr>
          <p:cNvSpPr txBox="1">
            <a:spLocks/>
          </p:cNvSpPr>
          <p:nvPr/>
        </p:nvSpPr>
        <p:spPr>
          <a:xfrm>
            <a:off x="4332535" y="2803368"/>
            <a:ext cx="7770933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sv-SE" sz="3600" dirty="0">
                <a:latin typeface="+mn-lt"/>
                <a:cs typeface="Arial" panose="020B0604020202020204" pitchFamily="34" charset="0"/>
              </a:rPr>
              <a:t>Många författare, musiker och andra kulturutövare har börjat sin bana på folkhögskola</a:t>
            </a:r>
          </a:p>
          <a:p>
            <a:pPr marL="57150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sv-SE" sz="36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endParaRPr lang="sv-SE" sz="36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Bildobjekt 3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F9AD6C12-75D2-46ED-A5EE-622920111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 b="19876"/>
          <a:stretch/>
        </p:blipFill>
        <p:spPr>
          <a:xfrm>
            <a:off x="486640" y="1970583"/>
            <a:ext cx="3406128" cy="34808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</p:spTree>
    <p:extLst>
      <p:ext uri="{BB962C8B-B14F-4D97-AF65-F5344CB8AC3E}">
        <p14:creationId xmlns:p14="http://schemas.microsoft.com/office/powerpoint/2010/main" val="13515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0DEC-E614-CECB-4A03-D12A64E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30" y="1038372"/>
            <a:ext cx="10649527" cy="1325563"/>
          </a:xfrm>
        </p:spPr>
        <p:txBody>
          <a:bodyPr>
            <a:normAutofit/>
          </a:bodyPr>
          <a:lstStyle/>
          <a:p>
            <a:r>
              <a:rPr lang="sv-SE" sz="5400" dirty="0">
                <a:cs typeface="Arial" panose="020B0604020202020204" pitchFamily="34" charset="0"/>
              </a:rPr>
              <a:t>Frågor om folkhögskola?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8B7928-2693-3E38-EEB6-A7EB95E8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8" y="5451418"/>
            <a:ext cx="3174883" cy="812770"/>
          </a:xfr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589455B0-5E68-239F-EBC1-4AD5449DF977}"/>
              </a:ext>
            </a:extLst>
          </p:cNvPr>
          <p:cNvSpPr txBox="1">
            <a:spLocks/>
          </p:cNvSpPr>
          <p:nvPr/>
        </p:nvSpPr>
        <p:spPr>
          <a:xfrm>
            <a:off x="4375268" y="1834252"/>
            <a:ext cx="6463427" cy="3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folkhögskola.nu </a:t>
            </a:r>
            <a:endParaRPr lang="sv-S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info@folkhogskola.nu </a:t>
            </a:r>
            <a:endParaRPr lang="sv-S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08-796 00 50 </a:t>
            </a:r>
            <a:endParaRPr lang="sv-S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ildobjekt 5" descr="En bild som visar text, person, vägg, inomhus&#10;&#10;Automatiskt genererad beskrivning">
            <a:extLst>
              <a:ext uri="{FF2B5EF4-FFF2-40B4-BE49-F238E27FC236}">
                <a16:creationId xmlns:a16="http://schemas.microsoft.com/office/drawing/2014/main" id="{75DFC0C9-B0DA-4602-DC3D-2FFF4D6BB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r="21119"/>
          <a:stretch/>
        </p:blipFill>
        <p:spPr>
          <a:xfrm>
            <a:off x="557914" y="1038372"/>
            <a:ext cx="3408489" cy="349829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</p:spTree>
    <p:extLst>
      <p:ext uri="{BB962C8B-B14F-4D97-AF65-F5344CB8AC3E}">
        <p14:creationId xmlns:p14="http://schemas.microsoft.com/office/powerpoint/2010/main" val="1111928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A13CBAE1B7504FAA8E54EDE7A79B3C" ma:contentTypeVersion="16" ma:contentTypeDescription="Create a new document." ma:contentTypeScope="" ma:versionID="a56ba1ae2f298b54ddf97324fc09a2a7">
  <xsd:schema xmlns:xsd="http://www.w3.org/2001/XMLSchema" xmlns:xs="http://www.w3.org/2001/XMLSchema" xmlns:p="http://schemas.microsoft.com/office/2006/metadata/properties" xmlns:ns2="aa72b7a1-c490-46d2-9485-c5afa8b0d063" xmlns:ns3="5096eaa1-c354-408a-a184-d47f9ab2906f" targetNamespace="http://schemas.microsoft.com/office/2006/metadata/properties" ma:root="true" ma:fieldsID="920f2c633072b25dfa2a3cf1de96497c" ns2:_="" ns3:_="">
    <xsd:import namespace="aa72b7a1-c490-46d2-9485-c5afa8b0d063"/>
    <xsd:import namespace="5096eaa1-c354-408a-a184-d47f9ab29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2b7a1-c490-46d2-9485-c5afa8b0d0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2ae540-1ead-4358-9754-4779a6983f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6eaa1-c354-408a-a184-d47f9ab2906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a5ddcfd-7a44-4153-94d1-67daed02e080}" ma:internalName="TaxCatchAll" ma:showField="CatchAllData" ma:web="5096eaa1-c354-408a-a184-d47f9ab29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96eaa1-c354-408a-a184-d47f9ab2906f" xsi:nil="true"/>
    <lcf76f155ced4ddcb4097134ff3c332f xmlns="aa72b7a1-c490-46d2-9485-c5afa8b0d0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9E5592-F772-450D-86A8-8251339973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9EE4F2-600A-4151-998D-84F2177C3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72b7a1-c490-46d2-9485-c5afa8b0d063"/>
    <ds:schemaRef ds:uri="5096eaa1-c354-408a-a184-d47f9ab290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9FB19C-219F-4F80-B578-95B6BB70FF19}">
  <ds:schemaRefs>
    <ds:schemaRef ds:uri="http://schemas.microsoft.com/office/2006/metadata/properties"/>
    <ds:schemaRef ds:uri="http://schemas.microsoft.com/office/infopath/2007/PartnerControls"/>
    <ds:schemaRef ds:uri="5096eaa1-c354-408a-a184-d47f9ab2906f"/>
    <ds:schemaRef ds:uri="aa72b7a1-c490-46d2-9485-c5afa8b0d06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156</Words>
  <Application>Microsoft Office PowerPoint</Application>
  <PresentationFormat>Bredbild</PresentationFormat>
  <Paragraphs>31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9" baseType="lpstr">
      <vt:lpstr>Office-tema</vt:lpstr>
      <vt:lpstr>PowerPoint-presentation</vt:lpstr>
      <vt:lpstr>Folkhögskola – en annorlunda utbildningsform för vuxna </vt:lpstr>
      <vt:lpstr>Över 150 folkhögskolor över hela landet</vt:lpstr>
      <vt:lpstr>Folkhögskolans kännetecken</vt:lpstr>
      <vt:lpstr>Folkhögskolans olika typer av kurser</vt:lpstr>
      <vt:lpstr>Allmän kurs – ett alternativ till komvux</vt:lpstr>
      <vt:lpstr>Profilkurs – ägna tid åt ett intresse</vt:lpstr>
      <vt:lpstr>Frågor om folkhögskola?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Desirée Widell</dc:creator>
  <cp:lastModifiedBy>Desirée Widell</cp:lastModifiedBy>
  <cp:revision>14</cp:revision>
  <dcterms:created xsi:type="dcterms:W3CDTF">2022-11-25T11:47:47Z</dcterms:created>
  <dcterms:modified xsi:type="dcterms:W3CDTF">2022-12-13T12:21:00Z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0x010100B7A13CBAE1B7504FAA8E54EDE7A79B3C</vt:lpwstr>
  </property>
  <property fmtid="{D5CDD505-2E9C-101B-9397-08002B2CF9AE}" pid="3" name="MediaServiceImageTags">
    <vt:lpwstr/>
  </property>
</Properties>
</file>